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sldIdLst>
    <p:sldId id="256" r:id="rId2"/>
    <p:sldId id="258" r:id="rId3"/>
    <p:sldId id="259" r:id="rId4"/>
    <p:sldId id="260" r:id="rId5"/>
    <p:sldId id="261" r:id="rId6"/>
    <p:sldId id="262" r:id="rId7"/>
    <p:sldId id="263" r:id="rId8"/>
    <p:sldId id="257" r:id="rId9"/>
    <p:sldId id="264" r:id="rId10"/>
    <p:sldId id="267" r:id="rId11"/>
    <p:sldId id="266" r:id="rId12"/>
    <p:sldId id="296" r:id="rId13"/>
    <p:sldId id="268" r:id="rId14"/>
    <p:sldId id="273" r:id="rId15"/>
    <p:sldId id="277" r:id="rId16"/>
    <p:sldId id="276" r:id="rId17"/>
    <p:sldId id="278" r:id="rId18"/>
    <p:sldId id="279" r:id="rId19"/>
    <p:sldId id="280" r:id="rId20"/>
    <p:sldId id="281" r:id="rId21"/>
    <p:sldId id="274" r:id="rId22"/>
    <p:sldId id="282" r:id="rId23"/>
    <p:sldId id="283" r:id="rId24"/>
    <p:sldId id="284" r:id="rId25"/>
    <p:sldId id="285" r:id="rId26"/>
    <p:sldId id="286" r:id="rId27"/>
    <p:sldId id="287" r:id="rId28"/>
    <p:sldId id="288" r:id="rId29"/>
    <p:sldId id="275" r:id="rId30"/>
    <p:sldId id="289" r:id="rId31"/>
    <p:sldId id="291" r:id="rId32"/>
    <p:sldId id="292" r:id="rId33"/>
    <p:sldId id="295" r:id="rId34"/>
    <p:sldId id="270" r:id="rId35"/>
    <p:sldId id="265" r:id="rId36"/>
    <p:sldId id="293" r:id="rId37"/>
    <p:sldId id="294" r:id="rId38"/>
    <p:sldId id="271" r:id="rId39"/>
    <p:sldId id="299" r:id="rId40"/>
    <p:sldId id="297" r:id="rId41"/>
    <p:sldId id="300" r:id="rId42"/>
    <p:sldId id="302" r:id="rId43"/>
    <p:sldId id="303" r:id="rId44"/>
    <p:sldId id="305" r:id="rId45"/>
    <p:sldId id="306" r:id="rId46"/>
    <p:sldId id="307" r:id="rId47"/>
    <p:sldId id="308" r:id="rId48"/>
    <p:sldId id="310" r:id="rId49"/>
    <p:sldId id="311" r:id="rId50"/>
    <p:sldId id="312" r:id="rId51"/>
    <p:sldId id="313" r:id="rId52"/>
    <p:sldId id="314" r:id="rId53"/>
    <p:sldId id="315" r:id="rId54"/>
    <p:sldId id="317"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6" r:id="rId72"/>
    <p:sldId id="337" r:id="rId73"/>
    <p:sldId id="341" r:id="rId74"/>
    <p:sldId id="344" r:id="rId75"/>
    <p:sldId id="345" r:id="rId76"/>
    <p:sldId id="348" r:id="rId77"/>
    <p:sldId id="349" r:id="rId78"/>
    <p:sldId id="350" r:id="rId79"/>
    <p:sldId id="351" r:id="rId80"/>
    <p:sldId id="352" r:id="rId81"/>
    <p:sldId id="353" r:id="rId82"/>
    <p:sldId id="354" r:id="rId83"/>
    <p:sldId id="355" r:id="rId84"/>
    <p:sldId id="356" r:id="rId85"/>
    <p:sldId id="357" r:id="rId86"/>
    <p:sldId id="359" r:id="rId87"/>
    <p:sldId id="360" r:id="rId88"/>
    <p:sldId id="361" r:id="rId89"/>
    <p:sldId id="362" r:id="rId90"/>
    <p:sldId id="363" r:id="rId91"/>
    <p:sldId id="366" r:id="rId92"/>
    <p:sldId id="367" r:id="rId93"/>
    <p:sldId id="368" r:id="rId94"/>
    <p:sldId id="370" r:id="rId95"/>
    <p:sldId id="371" r:id="rId96"/>
    <p:sldId id="372" r:id="rId97"/>
    <p:sldId id="373" r:id="rId98"/>
    <p:sldId id="374" r:id="rId99"/>
    <p:sldId id="375"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A520B-5AB8-4639-9499-80911FAB6BAE}" type="datetimeFigureOut">
              <a:rPr lang="en-US" smtClean="0"/>
              <a:t>5/14/2014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184D7-AE4B-49B2-92BE-D0F905C10363}" type="slidenum">
              <a:rPr lang="en-US" smtClean="0"/>
              <a:t>‹#›</a:t>
            </a:fld>
            <a:endParaRPr lang="en-US"/>
          </a:p>
        </p:txBody>
      </p:sp>
    </p:spTree>
    <p:extLst>
      <p:ext uri="{BB962C8B-B14F-4D97-AF65-F5344CB8AC3E}">
        <p14:creationId xmlns:p14="http://schemas.microsoft.com/office/powerpoint/2010/main" val="394812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22ADE-4B02-4470-94C2-F78C8D6E0958}" type="slidenum">
              <a:rPr lang="en-US" altLang="en-US"/>
              <a:pPr/>
              <a:t>45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685800" y="4343400"/>
            <a:ext cx="5486400" cy="4114800"/>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7739DC5E-8B48-4A3C-A797-D4825FA14D38}" type="slidenum">
              <a:rPr lang="en-US" altLang="en-US" sz="1200"/>
              <a:pPr/>
              <a:t>60</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E307D804-3A94-4BA4-BB64-5CAA13CAECB1}" type="slidenum">
              <a:rPr lang="en-US" altLang="en-US" sz="1200"/>
              <a:pPr/>
              <a:t>61</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EC7BA78E-A4B2-4EBD-A577-D284B2B17C99}" type="slidenum">
              <a:rPr lang="en-US" altLang="en-US" sz="1200"/>
              <a:pPr/>
              <a:t>62</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E131E781-9415-452C-808B-0125ABFF2BEE}" type="slidenum">
              <a:rPr lang="en-US" altLang="en-US" sz="1200"/>
              <a:pPr/>
              <a:t>63</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F7A2C89E-8C41-474D-BDF0-311EAD236145}" type="slidenum">
              <a:rPr lang="en-US" altLang="en-US" sz="1200"/>
              <a:pPr/>
              <a:t>64</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B4EC0FC6-AA95-4EA7-A904-1AA5C88654B0}" type="slidenum">
              <a:rPr lang="en-US" altLang="en-US" sz="1200"/>
              <a:pPr/>
              <a:t>65</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AFB43434-FBCF-47A3-A6B6-8E6551E04EC1}" type="slidenum">
              <a:rPr lang="en-US" altLang="en-US" sz="1200"/>
              <a:pPr/>
              <a:t>66</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E27F10D9-8EA6-4B2B-9113-C5CB9EDB4863}" type="slidenum">
              <a:rPr lang="en-US" altLang="en-US" sz="1200"/>
              <a:pPr/>
              <a:t>67</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F85A4551-99B5-4B82-913A-28E62606D689}" type="slidenum">
              <a:rPr lang="en-US" altLang="en-US" sz="1200"/>
              <a:pPr/>
              <a:t>68</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28F35B1-EE40-4810-AD50-1A76F109BB41}" type="slidenum">
              <a:rPr lang="en-US" altLang="en-US" sz="1200"/>
              <a:pPr/>
              <a:t>71</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5A9F67-D0F9-44FB-908E-B5E7395E3B3E}" type="slidenum">
              <a:rPr lang="en-US" altLang="en-US" smtClean="0"/>
              <a:pPr>
                <a:defRPr/>
              </a:pPr>
              <a:t>49</a:t>
            </a:fld>
            <a:endParaRPr lang="en-US" altLang="en-US"/>
          </a:p>
        </p:txBody>
      </p:sp>
    </p:spTree>
    <p:extLst>
      <p:ext uri="{BB962C8B-B14F-4D97-AF65-F5344CB8AC3E}">
        <p14:creationId xmlns:p14="http://schemas.microsoft.com/office/powerpoint/2010/main" val="1484516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6735C07-2DFB-4E46-B193-01D531265E63}" type="slidenum">
              <a:rPr lang="en-US" altLang="en-US" sz="1200"/>
              <a:pPr/>
              <a:t>72</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8BFA8C1-1749-41E3-8D65-08BDAE946F38}" type="slidenum">
              <a:rPr lang="en-US" altLang="en-US" sz="1200"/>
              <a:pPr/>
              <a:t>73</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631A215-A7F6-4B71-A5DD-CA88CD34D63C}" type="slidenum">
              <a:rPr lang="en-US" altLang="en-US" sz="1200"/>
              <a:pPr/>
              <a:t>74</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0BD8B2F-C62D-46EF-803F-D2EA205CBC59}" type="slidenum">
              <a:rPr lang="en-US" altLang="en-US" sz="1200"/>
              <a:pPr/>
              <a:t>75</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374C72D-CEB2-4E10-B0A6-0C5A8B1BC36D}" type="slidenum">
              <a:rPr lang="en-US" altLang="en-US" sz="1200"/>
              <a:pPr/>
              <a:t>76</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4504BE5-3034-464F-9852-73B53BCC089A}" type="slidenum">
              <a:rPr lang="en-US" altLang="en-US" sz="1200"/>
              <a:pPr/>
              <a:t>77</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2451807B-D517-4E6D-BF3C-A9013DC841BA}" type="slidenum">
              <a:rPr lang="en-US" altLang="en-US" sz="1200"/>
              <a:pPr/>
              <a:t>78</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DB35DC3-F1C6-4C56-BA3F-A5E209C807CB}" type="slidenum">
              <a:rPr lang="en-US" altLang="en-US" sz="1200"/>
              <a:pPr/>
              <a:t>79</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600812F-EC3E-4DEF-A26E-636D3409342D}" type="slidenum">
              <a:rPr lang="en-US" altLang="en-US" sz="1200"/>
              <a:pPr/>
              <a:t>80</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36877EE-D596-45D7-A947-5A72313D9DCA}" type="slidenum">
              <a:rPr lang="en-US" altLang="en-US" sz="1200"/>
              <a:pPr/>
              <a:t>81</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94C76E52-33E2-4023-9E89-B75B2C809D4C}" type="slidenum">
              <a:rPr lang="en-US" altLang="en-US" sz="1200"/>
              <a:pPr eaLnBrk="1" hangingPunct="1"/>
              <a:t>51</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sz="2000"/>
              <a:t>0.33g N</a:t>
            </a:r>
            <a:r>
              <a:rPr lang="en-US" altLang="en-US" sz="2000" baseline="-25000"/>
              <a:t>2</a:t>
            </a:r>
            <a:r>
              <a:rPr lang="en-US" altLang="en-US" sz="2000"/>
              <a:t>    1mol N</a:t>
            </a:r>
            <a:r>
              <a:rPr lang="en-US" altLang="en-US" sz="2000" baseline="-25000"/>
              <a:t>2</a:t>
            </a:r>
            <a:r>
              <a:rPr lang="en-US" altLang="en-US" sz="2000"/>
              <a:t>= 0.012mol N</a:t>
            </a:r>
            <a:r>
              <a:rPr lang="en-US" altLang="en-US" sz="2000" baseline="-25000"/>
              <a:t>2</a:t>
            </a:r>
            <a:endParaRPr lang="en-US" altLang="en-US" sz="2000"/>
          </a:p>
          <a:p>
            <a:pPr eaLnBrk="1" hangingPunct="1"/>
            <a:r>
              <a:rPr lang="en-US" altLang="en-US" sz="2000" baseline="-25000"/>
              <a:t>                      </a:t>
            </a:r>
            <a:r>
              <a:rPr lang="en-US" altLang="en-US" sz="2000"/>
              <a:t>28.00 g N</a:t>
            </a:r>
            <a:r>
              <a:rPr lang="en-US" altLang="en-US" sz="2000" baseline="-25000"/>
              <a:t>2</a:t>
            </a:r>
          </a:p>
          <a:p>
            <a:pPr eaLnBrk="1" hangingPunct="1"/>
            <a:endParaRPr lang="en-US" altLang="en-US" sz="2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E77DB6D-96C0-4DDC-9F80-DB13646A2EAF}" type="slidenum">
              <a:rPr lang="en-US" altLang="en-US" sz="1200"/>
              <a:pPr/>
              <a:t>82</a:t>
            </a:fld>
            <a:endParaRPr lang="en-US" alt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405408D-3009-4BD3-887B-248B4059FD7D}" type="slidenum">
              <a:rPr lang="en-US" altLang="en-US" sz="1200"/>
              <a:pPr/>
              <a:t>83</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ea typeface="ＭＳ Ｐゴシック" pitchFamily="34" charset="-128"/>
              </a:rPr>
              <a:t>Please add an answer slide.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3C5E290-6801-4A4B-B28C-EF664E387FF9}" type="slidenum">
              <a:rPr lang="en-US" altLang="en-US" sz="1200"/>
              <a:pPr/>
              <a:t>84</a:t>
            </a:fld>
            <a:endParaRPr lang="en-US" alt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DA0AF77-41D4-46A9-8AE6-FBE58F32DAF6}" type="slidenum">
              <a:rPr lang="en-US" altLang="en-US" sz="1200"/>
              <a:pPr/>
              <a:t>85</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3C9DC89-4B16-4925-84D0-5E1669F44537}" type="slidenum">
              <a:rPr lang="en-US" altLang="en-US" sz="1200"/>
              <a:pPr/>
              <a:t>86</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8604839-6CD4-48E0-8114-26C80B73C422}" type="slidenum">
              <a:rPr lang="en-US" altLang="en-US" sz="1200"/>
              <a:pPr/>
              <a:t>87</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85D2E44-DF3E-42C9-BB43-53DB78EF7969}" type="slidenum">
              <a:rPr lang="en-US" altLang="en-US" sz="1200"/>
              <a:pPr/>
              <a:t>88</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7422B68F-910C-4078-B234-1B9ADB616598}" type="slidenum">
              <a:rPr lang="en-US" altLang="en-US" sz="1200"/>
              <a:pPr/>
              <a:t>89</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3577734-B781-4FAE-88C5-5DB4C5E6D4E1}" type="slidenum">
              <a:rPr lang="en-US" altLang="en-US" sz="1200"/>
              <a:pPr/>
              <a:t>90</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1BC6409-D845-416D-88B8-6EE9C0A4A84F}" type="slidenum">
              <a:rPr lang="en-US" altLang="en-US" sz="1200"/>
              <a:pPr/>
              <a:t>91</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14437" eaLnBrk="0" hangingPunct="0">
              <a:defRPr sz="2400">
                <a:solidFill>
                  <a:schemeClr val="tx1"/>
                </a:solidFill>
                <a:latin typeface="Times New Roman" pitchFamily="18" charset="0"/>
              </a:defRPr>
            </a:lvl1pPr>
            <a:lvl2pPr marL="729057" indent="-280406" defTabSz="914437" eaLnBrk="0" hangingPunct="0">
              <a:defRPr sz="2400">
                <a:solidFill>
                  <a:schemeClr val="tx1"/>
                </a:solidFill>
                <a:latin typeface="Times New Roman" pitchFamily="18" charset="0"/>
              </a:defRPr>
            </a:lvl2pPr>
            <a:lvl3pPr marL="1121626" indent="-224325" defTabSz="914437" eaLnBrk="0" hangingPunct="0">
              <a:defRPr sz="2400">
                <a:solidFill>
                  <a:schemeClr val="tx1"/>
                </a:solidFill>
                <a:latin typeface="Times New Roman" pitchFamily="18" charset="0"/>
              </a:defRPr>
            </a:lvl3pPr>
            <a:lvl4pPr marL="1570276" indent="-224325" defTabSz="914437" eaLnBrk="0" hangingPunct="0">
              <a:defRPr sz="2400">
                <a:solidFill>
                  <a:schemeClr val="tx1"/>
                </a:solidFill>
                <a:latin typeface="Times New Roman" pitchFamily="18" charset="0"/>
              </a:defRPr>
            </a:lvl4pPr>
            <a:lvl5pPr marL="2018927" indent="-224325" defTabSz="914437" eaLnBrk="0" hangingPunct="0">
              <a:defRPr sz="2400">
                <a:solidFill>
                  <a:schemeClr val="tx1"/>
                </a:solidFill>
                <a:latin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defRPr>
            </a:lvl9pPr>
          </a:lstStyle>
          <a:p>
            <a:pPr eaLnBrk="1" hangingPunct="1"/>
            <a:fld id="{7DC0417C-97CF-40B6-B4DF-ECFF972FDE20}" type="slidenum">
              <a:rPr lang="en-US" altLang="en-US" sz="1200"/>
              <a:pPr eaLnBrk="1" hangingPunct="1"/>
              <a:t>53</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t>30.6</a:t>
            </a:r>
          </a:p>
          <a:p>
            <a:pPr eaLnBrk="1" hangingPunct="1"/>
            <a:r>
              <a:rPr lang="en-US" altLang="en-US" smtClean="0"/>
              <a:t>2.6</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36F1641-E4ED-49B5-B447-F12A6D6869EA}" type="slidenum">
              <a:rPr lang="en-US" altLang="en-US" sz="1200"/>
              <a:pPr/>
              <a:t>92</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A2B3668-E022-4847-8E05-84233C9096C8}" type="slidenum">
              <a:rPr lang="en-US" altLang="en-US" sz="1200"/>
              <a:pPr/>
              <a:t>93</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B6F1292E-EDA8-4BEA-854A-2226E677F313}" type="slidenum">
              <a:rPr lang="en-US" altLang="en-US" sz="1200"/>
              <a:pPr/>
              <a:t>94</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040B241-0CB2-4827-A667-6CA6EB6896D5}" type="slidenum">
              <a:rPr lang="en-US" altLang="en-US" sz="1200"/>
              <a:pPr/>
              <a:t>95</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5F1EE38A-F2DC-4711-BE02-64AB50D617AE}" type="slidenum">
              <a:rPr lang="en-US" altLang="en-US" sz="1200"/>
              <a:pPr/>
              <a:t>97</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E9CDB484-C31D-404E-A80D-46BB30E435BA}" type="slidenum">
              <a:rPr lang="en-US" altLang="en-US" sz="1200"/>
              <a:pPr/>
              <a:t>98</a:t>
            </a:fld>
            <a:endParaRPr lang="en-US" alt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DBFD5878-E1C0-4C58-9325-01E37C9C7177}" type="slidenum">
              <a:rPr lang="en-US" altLang="en-US" sz="1200"/>
              <a:pPr/>
              <a:t>99</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9CB401DA-645F-48AE-BC3E-AAEA1B2142CF}" type="slidenum">
              <a:rPr lang="en-US" altLang="en-US" sz="1200"/>
              <a:pPr/>
              <a:t>55</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C7A39D5B-CE8D-4495-98E9-1A99164714FA}" type="slidenum">
              <a:rPr lang="en-US" altLang="en-US" sz="1200"/>
              <a:pPr/>
              <a:t>56</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CCDE3A2B-1753-4FBC-BE5D-986DEF8E7426}" type="slidenum">
              <a:rPr lang="en-US" altLang="en-US" sz="1200"/>
              <a:pPr/>
              <a:t>57</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F60112E8-671F-4A56-8926-954F6AC8DD75}" type="slidenum">
              <a:rPr lang="en-US" altLang="en-US" sz="1200"/>
              <a:pPr/>
              <a:t>58</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fld id="{71823E21-CD60-4562-94B8-1CCAE3D47EC6}" type="slidenum">
              <a:rPr lang="en-US" altLang="en-US" sz="1200"/>
              <a:pPr/>
              <a:t>59</a:t>
            </a:fld>
            <a:endParaRPr lang="en-US" alt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4328B6-7047-46DF-A1EA-46F8F483ACB7}"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BC908-AF41-4851-88A6-9E4330AC888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328B6-7047-46DF-A1EA-46F8F483ACB7}"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BC908-AF41-4851-88A6-9E4330AC88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328B6-7047-46DF-A1EA-46F8F483ACB7}"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BC908-AF41-4851-88A6-9E4330AC888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5715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Copyright © Pearson Education, Inc., or its affiliates. All Rights Reserved.</a:t>
            </a:r>
          </a:p>
        </p:txBody>
      </p:sp>
    </p:spTree>
    <p:extLst>
      <p:ext uri="{BB962C8B-B14F-4D97-AF65-F5344CB8AC3E}">
        <p14:creationId xmlns:p14="http://schemas.microsoft.com/office/powerpoint/2010/main" val="396520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328B6-7047-46DF-A1EA-46F8F483ACB7}"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BC908-AF41-4851-88A6-9E4330AC88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74328B6-7047-46DF-A1EA-46F8F483ACB7}" type="datetimeFigureOut">
              <a:rPr lang="en-US" smtClean="0"/>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BC908-AF41-4851-88A6-9E4330AC888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4328B6-7047-46DF-A1EA-46F8F483ACB7}"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BC908-AF41-4851-88A6-9E4330AC888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328B6-7047-46DF-A1EA-46F8F483ACB7}" type="datetimeFigureOut">
              <a:rPr lang="en-US" smtClean="0"/>
              <a:t>5/14/2014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BC908-AF41-4851-88A6-9E4330AC888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328B6-7047-46DF-A1EA-46F8F483ACB7}" type="datetimeFigureOut">
              <a:rPr lang="en-US" smtClean="0"/>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BC908-AF41-4851-88A6-9E4330AC888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328B6-7047-46DF-A1EA-46F8F483ACB7}" type="datetimeFigureOut">
              <a:rPr lang="en-US" smtClean="0"/>
              <a:t>5/14/2014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BC908-AF41-4851-88A6-9E4330AC88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74328B6-7047-46DF-A1EA-46F8F483ACB7}" type="datetimeFigureOut">
              <a:rPr lang="en-US" smtClean="0"/>
              <a:t>5/14/2014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F5BC908-AF41-4851-88A6-9E4330AC888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328B6-7047-46DF-A1EA-46F8F483ACB7}" type="datetimeFigureOut">
              <a:rPr lang="en-US" smtClean="0"/>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BC908-AF41-4851-88A6-9E4330AC88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74328B6-7047-46DF-A1EA-46F8F483ACB7}" type="datetimeFigureOut">
              <a:rPr lang="en-US" smtClean="0"/>
              <a:t>5/14/2014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F5BC908-AF41-4851-88A6-9E4330AC88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AOFCSTsLjQ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chemistry.about.com/cs/glossary/g/bldeftemp.htm" TargetMode="External"/><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hyperlink" Target="http://chemistry.about.com/od/chemistryglossary/a/pressuredef.htm" TargetMode="External"/><Relationship Id="rId5" Type="http://schemas.openxmlformats.org/officeDocument/2006/relationships/hyperlink" Target="http://chemistry.about.com/od/chemistryglossary/a/liquiddef.htm" TargetMode="External"/><Relationship Id="rId4" Type="http://schemas.openxmlformats.org/officeDocument/2006/relationships/hyperlink" Target="http://chemistry.about.com/library/glossary/bldef9050.ht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chemistry.about.com/od/chemistryglossary/a/liquiddef.htm" TargetMode="External"/><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hyperlink" Target="http://chemistry.about.com/od/chemistryglossary/a/pressuredef.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8.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0.wmf"/><Relationship Id="rId5" Type="http://schemas.openxmlformats.org/officeDocument/2006/relationships/oleObject" Target="../embeddings/oleObject3.bin"/><Relationship Id="rId4" Type="http://schemas.openxmlformats.org/officeDocument/2006/relationships/image" Target="../media/image39.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41.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Chem B, Unit 8 Day 2</a:t>
            </a:r>
            <a:endParaRPr lang="en-US" dirty="0"/>
          </a:p>
        </p:txBody>
      </p:sp>
      <p:sp>
        <p:nvSpPr>
          <p:cNvPr id="3" name="Subtitle 2"/>
          <p:cNvSpPr>
            <a:spLocks noGrp="1"/>
          </p:cNvSpPr>
          <p:nvPr>
            <p:ph type="subTitle" idx="1"/>
          </p:nvPr>
        </p:nvSpPr>
        <p:spPr/>
        <p:txBody>
          <a:bodyPr/>
          <a:lstStyle/>
          <a:p>
            <a:r>
              <a:rPr lang="en-US" dirty="0" smtClean="0"/>
              <a:t>Kinetic Theory of Gases</a:t>
            </a:r>
            <a:endParaRPr lang="en-US" dirty="0"/>
          </a:p>
        </p:txBody>
      </p:sp>
    </p:spTree>
    <p:extLst>
      <p:ext uri="{BB962C8B-B14F-4D97-AF65-F5344CB8AC3E}">
        <p14:creationId xmlns:p14="http://schemas.microsoft.com/office/powerpoint/2010/main" val="19661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maxwell</a:t>
            </a:r>
            <a:r>
              <a:rPr lang="en-US" dirty="0" smtClean="0"/>
              <a:t> </a:t>
            </a:r>
            <a:r>
              <a:rPr lang="en-US" dirty="0" err="1" smtClean="0"/>
              <a:t>boltzmann</a:t>
            </a:r>
            <a:r>
              <a:rPr lang="en-US" dirty="0" smtClean="0"/>
              <a:t> distribution</a:t>
            </a:r>
            <a:endParaRPr lang="en-US" dirty="0"/>
          </a:p>
        </p:txBody>
      </p:sp>
      <p:sp>
        <p:nvSpPr>
          <p:cNvPr id="3" name="Content Placeholder 2"/>
          <p:cNvSpPr>
            <a:spLocks noGrp="1"/>
          </p:cNvSpPr>
          <p:nvPr>
            <p:ph idx="1"/>
          </p:nvPr>
        </p:nvSpPr>
        <p:spPr>
          <a:xfrm>
            <a:off x="3962400" y="6434628"/>
            <a:ext cx="5196840" cy="499572"/>
          </a:xfrm>
        </p:spPr>
        <p:txBody>
          <a:bodyPr/>
          <a:lstStyle/>
          <a:p>
            <a:r>
              <a:rPr lang="en-US" dirty="0">
                <a:hlinkClick r:id="rId2"/>
              </a:rPr>
              <a:t>https://</a:t>
            </a:r>
            <a:r>
              <a:rPr lang="en-US" dirty="0" smtClean="0">
                <a:hlinkClick r:id="rId2"/>
              </a:rPr>
              <a:t>www.youtube.com/watch?v=AOFCSTsLjQY</a:t>
            </a:r>
            <a:r>
              <a:rPr lang="en-US" dirty="0" smtClean="0"/>
              <a:t> </a:t>
            </a:r>
            <a:endParaRPr lang="en-US" dirty="0"/>
          </a:p>
        </p:txBody>
      </p:sp>
      <p:pic>
        <p:nvPicPr>
          <p:cNvPr id="4" name="Picture 3" descr="C:\Users\Laura\Downloads\Kinetic energy diagram.jpg"/>
          <p:cNvPicPr/>
          <p:nvPr/>
        </p:nvPicPr>
        <p:blipFill rotWithShape="1">
          <a:blip r:embed="rId3">
            <a:extLst>
              <a:ext uri="{28A0092B-C50C-407E-A947-70E740481C1C}">
                <a14:useLocalDpi xmlns:a14="http://schemas.microsoft.com/office/drawing/2010/main" val="0"/>
              </a:ext>
            </a:extLst>
          </a:blip>
          <a:srcRect t="9189" r="10556" b="7052"/>
          <a:stretch/>
        </p:blipFill>
        <p:spPr bwMode="auto">
          <a:xfrm>
            <a:off x="2667000" y="2133600"/>
            <a:ext cx="5886450" cy="39624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
        <p:nvSpPr>
          <p:cNvPr id="5" name="TextBox 4"/>
          <p:cNvSpPr txBox="1"/>
          <p:nvPr/>
        </p:nvSpPr>
        <p:spPr>
          <a:xfrm>
            <a:off x="152400" y="990600"/>
            <a:ext cx="8839200" cy="923330"/>
          </a:xfrm>
          <a:prstGeom prst="rect">
            <a:avLst/>
          </a:prstGeom>
          <a:noFill/>
        </p:spPr>
        <p:txBody>
          <a:bodyPr wrap="square" rtlCol="0">
            <a:spAutoFit/>
          </a:bodyPr>
          <a:lstStyle/>
          <a:p>
            <a:r>
              <a:rPr lang="en-US" dirty="0" smtClean="0"/>
              <a:t>Describes the energy range of the particles in a system. Some are moving more slowly than others. Those that are moving faster will hit the walls of the container more often or be able to transition to higher states of energy.</a:t>
            </a:r>
            <a:endParaRPr lang="en-US" dirty="0"/>
          </a:p>
        </p:txBody>
      </p:sp>
      <p:sp>
        <p:nvSpPr>
          <p:cNvPr id="6" name="TextBox 5"/>
          <p:cNvSpPr txBox="1"/>
          <p:nvPr/>
        </p:nvSpPr>
        <p:spPr>
          <a:xfrm>
            <a:off x="381000" y="2748116"/>
            <a:ext cx="1905000" cy="1754326"/>
          </a:xfrm>
          <a:prstGeom prst="rect">
            <a:avLst/>
          </a:prstGeom>
          <a:noFill/>
        </p:spPr>
        <p:txBody>
          <a:bodyPr wrap="square" rtlCol="0">
            <a:spAutoFit/>
          </a:bodyPr>
          <a:lstStyle/>
          <a:p>
            <a:r>
              <a:rPr lang="en-US" dirty="0" smtClean="0"/>
              <a:t>Compounds with more IMFs will have lower KE because they are less free to move.</a:t>
            </a:r>
            <a:endParaRPr lang="en-US" dirty="0"/>
          </a:p>
        </p:txBody>
      </p:sp>
    </p:spTree>
    <p:extLst>
      <p:ext uri="{BB962C8B-B14F-4D97-AF65-F5344CB8AC3E}">
        <p14:creationId xmlns:p14="http://schemas.microsoft.com/office/powerpoint/2010/main" val="301769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Liquids</a:t>
            </a:r>
            <a:endParaRPr lang="en-US" dirty="0"/>
          </a:p>
        </p:txBody>
      </p:sp>
      <p:pic>
        <p:nvPicPr>
          <p:cNvPr id="1026" name="Picture 2" descr="Microscopic view of a liqui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514601"/>
            <a:ext cx="9906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icroscopic view of a soli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9100" y="4038600"/>
            <a:ext cx="990600" cy="99060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a:stCxn id="1026" idx="3"/>
          </p:cNvCxnSpPr>
          <p:nvPr/>
        </p:nvCxnSpPr>
        <p:spPr>
          <a:xfrm flipV="1">
            <a:off x="1409700" y="1371600"/>
            <a:ext cx="1104900" cy="1638302"/>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a:endCxn id="1026" idx="3"/>
          </p:cNvCxnSpPr>
          <p:nvPr/>
        </p:nvCxnSpPr>
        <p:spPr>
          <a:xfrm flipH="1" flipV="1">
            <a:off x="1409700" y="3009902"/>
            <a:ext cx="1104900" cy="1790698"/>
          </a:xfrm>
          <a:prstGeom prst="line">
            <a:avLst/>
          </a:prstGeom>
        </p:spPr>
        <p:style>
          <a:lnRef idx="2">
            <a:schemeClr val="accent2"/>
          </a:lnRef>
          <a:fillRef idx="0">
            <a:schemeClr val="accent2"/>
          </a:fillRef>
          <a:effectRef idx="1">
            <a:schemeClr val="accent2"/>
          </a:effectRef>
          <a:fontRef idx="minor">
            <a:schemeClr val="tx1"/>
          </a:fontRef>
        </p:style>
      </p:cxn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066800"/>
            <a:ext cx="990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995224371"/>
              </p:ext>
            </p:extLst>
          </p:nvPr>
        </p:nvGraphicFramePr>
        <p:xfrm>
          <a:off x="3124200" y="711231"/>
          <a:ext cx="4476024" cy="4132939"/>
        </p:xfrm>
        <a:graphic>
          <a:graphicData uri="http://schemas.openxmlformats.org/drawingml/2006/table">
            <a:tbl>
              <a:tblPr/>
              <a:tblGrid>
                <a:gridCol w="609600"/>
                <a:gridCol w="3778044"/>
                <a:gridCol w="88380"/>
              </a:tblGrid>
              <a:tr h="425748">
                <a:tc gridSpan="3">
                  <a:txBody>
                    <a:bodyPr/>
                    <a:lstStyle/>
                    <a:p>
                      <a:pPr algn="ctr"/>
                      <a:r>
                        <a:rPr lang="en-US" sz="1800" b="1" dirty="0"/>
                        <a:t>Some Characteristics of </a:t>
                      </a:r>
                      <a:r>
                        <a:rPr lang="en-US" sz="1800" b="1" dirty="0" smtClean="0"/>
                        <a:t>Liquids and </a:t>
                      </a:r>
                      <a:r>
                        <a:rPr lang="en-US" sz="1800" b="1" dirty="0"/>
                        <a:t>the Microscopic Explanation for the Behavior</a:t>
                      </a:r>
                      <a:endParaRPr lang="en-US" sz="1800" dirty="0"/>
                    </a:p>
                  </a:txBody>
                  <a:tcPr marL="31490" marR="31490" marT="31490" marB="314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r>
              <a:tr h="244364">
                <a:tc>
                  <a:txBody>
                    <a:bodyPr/>
                    <a:lstStyle/>
                    <a:p>
                      <a:endParaRPr lang="en-US" dirty="0"/>
                    </a:p>
                  </a:txBody>
                  <a:tcPr marL="31490" marR="31490" marT="31490" marB="3149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endParaRPr lang="en-US" sz="1200" dirty="0"/>
                    </a:p>
                  </a:txBody>
                  <a:tcPr marL="31490" marR="31490" marT="31490" marB="31490" anchor="ctr">
                    <a:lnL>
                      <a:noFill/>
                    </a:lnL>
                    <a:lnR>
                      <a:noFill/>
                    </a:lnR>
                    <a:lnT>
                      <a:noFill/>
                    </a:lnT>
                    <a:lnB>
                      <a:noFill/>
                    </a:lnB>
                    <a:solidFill>
                      <a:srgbClr val="FFFFFF"/>
                    </a:solidFill>
                  </a:tcPr>
                </a:tc>
                <a:tc>
                  <a:txBody>
                    <a:bodyPr/>
                    <a:lstStyle/>
                    <a:p>
                      <a:endParaRPr lang="en-US" dirty="0"/>
                    </a:p>
                  </a:txBody>
                  <a:tcPr marL="31490" marR="31490" marT="31490" marB="3149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1332667">
                <a:tc>
                  <a:txBody>
                    <a:bodyPr/>
                    <a:lstStyle/>
                    <a:p>
                      <a:endParaRPr lang="en-US" dirty="0"/>
                    </a:p>
                  </a:txBody>
                  <a:tcPr marL="31490" marR="31490" marT="31490" marB="31490">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marL="0" indent="0" algn="ctr"/>
                      <a:r>
                        <a:rPr lang="en-US" sz="1600" dirty="0"/>
                        <a:t>assumes the shape of the part of the container which it occupies </a:t>
                      </a:r>
                      <a:r>
                        <a:rPr lang="en-US" sz="1300" dirty="0"/>
                        <a:t/>
                      </a:r>
                      <a:br>
                        <a:rPr lang="en-US" sz="1300" dirty="0"/>
                      </a:br>
                      <a:r>
                        <a:rPr lang="en-US" sz="1300" dirty="0"/>
                        <a:t>particles can move/slide past one another</a:t>
                      </a:r>
                    </a:p>
                  </a:txBody>
                  <a:tcPr marL="31490" marR="31490" marT="31490" marB="31490">
                    <a:lnL>
                      <a:noFill/>
                    </a:lnL>
                    <a:lnR>
                      <a:noFill/>
                    </a:lnR>
                    <a:lnT>
                      <a:noFill/>
                    </a:lnT>
                    <a:lnB>
                      <a:noFill/>
                    </a:lnB>
                    <a:solidFill>
                      <a:srgbClr val="FFFFFF"/>
                    </a:solidFill>
                  </a:tcPr>
                </a:tc>
                <a:tc>
                  <a:txBody>
                    <a:bodyPr/>
                    <a:lstStyle/>
                    <a:p>
                      <a:endParaRPr lang="en-US"/>
                    </a:p>
                  </a:txBody>
                  <a:tcPr marL="31490" marR="31490" marT="31490" marB="31490">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788516">
                <a:tc>
                  <a:txBody>
                    <a:bodyPr/>
                    <a:lstStyle/>
                    <a:p>
                      <a:endParaRPr lang="en-US" dirty="0"/>
                    </a:p>
                  </a:txBody>
                  <a:tcPr marL="31490" marR="31490" marT="31490" marB="31490">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r>
                        <a:rPr lang="en-US" sz="1600" dirty="0"/>
                        <a:t>not easily compressible </a:t>
                      </a:r>
                      <a:br>
                        <a:rPr lang="en-US" sz="1600" dirty="0"/>
                      </a:br>
                      <a:r>
                        <a:rPr lang="en-US" sz="1300" dirty="0"/>
                        <a:t>little free space between particles</a:t>
                      </a:r>
                    </a:p>
                  </a:txBody>
                  <a:tcPr marL="31490" marR="31490" marT="31490" marB="31490">
                    <a:lnL>
                      <a:noFill/>
                    </a:lnL>
                    <a:lnR>
                      <a:noFill/>
                    </a:lnR>
                    <a:lnT>
                      <a:noFill/>
                    </a:lnT>
                    <a:lnB>
                      <a:noFill/>
                    </a:lnB>
                    <a:solidFill>
                      <a:srgbClr val="FFFFFF"/>
                    </a:solidFill>
                  </a:tcPr>
                </a:tc>
                <a:tc>
                  <a:txBody>
                    <a:bodyPr/>
                    <a:lstStyle/>
                    <a:p>
                      <a:endParaRPr lang="en-US"/>
                    </a:p>
                  </a:txBody>
                  <a:tcPr marL="31490" marR="31490" marT="31490" marB="31490">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788516">
                <a:tc>
                  <a:txBody>
                    <a:bodyPr/>
                    <a:lstStyle/>
                    <a:p>
                      <a:endParaRPr lang="en-US" dirty="0"/>
                    </a:p>
                  </a:txBody>
                  <a:tcPr marL="31490" marR="31490" marT="31490" marB="3149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t>flows easily </a:t>
                      </a:r>
                      <a:br>
                        <a:rPr lang="en-US" sz="1600" dirty="0"/>
                      </a:br>
                      <a:r>
                        <a:rPr lang="en-US" sz="1300" dirty="0"/>
                        <a:t>particles can move/slide past one another</a:t>
                      </a:r>
                    </a:p>
                  </a:txBody>
                  <a:tcPr marL="31490" marR="31490" marT="31490" marB="3149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endParaRPr lang="en-US" dirty="0"/>
                    </a:p>
                  </a:txBody>
                  <a:tcPr marL="31490" marR="31490" marT="31490" marB="3149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686683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 and boiling</a:t>
            </a:r>
            <a:br>
              <a:rPr lang="en-US" dirty="0" smtClean="0"/>
            </a:br>
            <a:r>
              <a:rPr lang="en-US" dirty="0" smtClean="0"/>
              <a:t>Explained</a:t>
            </a:r>
            <a:endParaRPr lang="en-US" dirty="0"/>
          </a:p>
        </p:txBody>
      </p:sp>
      <p:sp>
        <p:nvSpPr>
          <p:cNvPr id="3" name="Text Placeholder 2"/>
          <p:cNvSpPr>
            <a:spLocks noGrp="1"/>
          </p:cNvSpPr>
          <p:nvPr>
            <p:ph type="body" idx="1"/>
          </p:nvPr>
        </p:nvSpPr>
        <p:spPr/>
        <p:txBody>
          <a:bodyPr/>
          <a:lstStyle/>
          <a:p>
            <a:r>
              <a:rPr lang="en-US" dirty="0" smtClean="0"/>
              <a:t>Unit 8, Day 4: Phase change</a:t>
            </a:r>
            <a:endParaRPr lang="en-US" dirty="0"/>
          </a:p>
        </p:txBody>
      </p:sp>
    </p:spTree>
    <p:extLst>
      <p:ext uri="{BB962C8B-B14F-4D97-AF65-F5344CB8AC3E}">
        <p14:creationId xmlns:p14="http://schemas.microsoft.com/office/powerpoint/2010/main" val="11587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 Pressure explained</a:t>
            </a:r>
            <a:endParaRPr lang="en-US" dirty="0"/>
          </a:p>
        </p:txBody>
      </p:sp>
      <p:pic>
        <p:nvPicPr>
          <p:cNvPr id="4" name="Content Placeholder 3" descr="C:\Users\Laura\Downloads\Evaporation.jpg"/>
          <p:cNvPicPr>
            <a:picLocks noGrp="1"/>
          </p:cNvPicPr>
          <p:nvPr>
            <p:ph idx="1"/>
          </p:nvPr>
        </p:nvPicPr>
        <p:blipFill rotWithShape="1">
          <a:blip r:embed="rId2" cstate="print">
            <a:extLst>
              <a:ext uri="{28A0092B-C50C-407E-A947-70E740481C1C}">
                <a14:useLocalDpi xmlns:a14="http://schemas.microsoft.com/office/drawing/2010/main" val="0"/>
              </a:ext>
            </a:extLst>
          </a:blip>
          <a:srcRect r="21301" b="22392"/>
          <a:stretch/>
        </p:blipFill>
        <p:spPr bwMode="auto">
          <a:xfrm>
            <a:off x="2133600" y="2895600"/>
            <a:ext cx="4308987" cy="3286432"/>
          </a:xfrm>
          <a:prstGeom prst="rect">
            <a:avLst/>
          </a:prstGeom>
          <a:noFill/>
          <a:ln>
            <a:solidFill>
              <a:schemeClr val="accent1"/>
            </a:solidFill>
          </a:ln>
        </p:spPr>
      </p:pic>
      <p:sp>
        <p:nvSpPr>
          <p:cNvPr id="5" name="TextBox 4"/>
          <p:cNvSpPr txBox="1"/>
          <p:nvPr/>
        </p:nvSpPr>
        <p:spPr>
          <a:xfrm>
            <a:off x="533401" y="1156587"/>
            <a:ext cx="8077200" cy="1477328"/>
          </a:xfrm>
          <a:prstGeom prst="rect">
            <a:avLst/>
          </a:prstGeom>
          <a:noFill/>
        </p:spPr>
        <p:txBody>
          <a:bodyPr wrap="square" rtlCol="0">
            <a:spAutoFit/>
          </a:bodyPr>
          <a:lstStyle/>
          <a:p>
            <a:r>
              <a:rPr lang="en-US" dirty="0" smtClean="0"/>
              <a:t>Evaporation of liquids and the boiling of liquids depends in the vapor pressure of the liquid.</a:t>
            </a:r>
          </a:p>
          <a:p>
            <a:endParaRPr lang="en-US" dirty="0"/>
          </a:p>
          <a:p>
            <a:r>
              <a:rPr lang="en-US" dirty="0" smtClean="0"/>
              <a:t>Vapor pressure describes the number of liquid molecules that have escaped the liquid phase and move as gas molecules “above the liquid”</a:t>
            </a:r>
            <a:endParaRPr lang="en-US" dirty="0"/>
          </a:p>
        </p:txBody>
      </p:sp>
    </p:spTree>
    <p:extLst>
      <p:ext uri="{BB962C8B-B14F-4D97-AF65-F5344CB8AC3E}">
        <p14:creationId xmlns:p14="http://schemas.microsoft.com/office/powerpoint/2010/main" val="3910965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pic>
        <p:nvPicPr>
          <p:cNvPr id="3" name="Picture 2" descr="C:\Users\Laura\Downloads\Evaporation part 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86000"/>
            <a:ext cx="5791200" cy="4572000"/>
          </a:xfrm>
          <a:prstGeom prst="rect">
            <a:avLst/>
          </a:prstGeom>
          <a:noFill/>
          <a:ln>
            <a:solidFill>
              <a:schemeClr val="accent1"/>
            </a:solidFill>
          </a:ln>
        </p:spPr>
      </p:pic>
      <p:sp>
        <p:nvSpPr>
          <p:cNvPr id="4" name="Text Box 2"/>
          <p:cNvSpPr txBox="1">
            <a:spLocks noChangeArrowheads="1"/>
          </p:cNvSpPr>
          <p:nvPr/>
        </p:nvSpPr>
        <p:spPr bwMode="auto">
          <a:xfrm>
            <a:off x="8161940" y="5804002"/>
            <a:ext cx="361950"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dirty="0">
                <a:effectLst/>
                <a:latin typeface="Times New Roman"/>
                <a:ea typeface="Calibri"/>
              </a:rPr>
              <a:t>C</a:t>
            </a:r>
          </a:p>
        </p:txBody>
      </p:sp>
    </p:spTree>
    <p:extLst>
      <p:ext uri="{BB962C8B-B14F-4D97-AF65-F5344CB8AC3E}">
        <p14:creationId xmlns:p14="http://schemas.microsoft.com/office/powerpoint/2010/main" val="4201338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pic>
        <p:nvPicPr>
          <p:cNvPr id="3" name="Picture 2" descr="C:\Users\Laura\Downloads\Evaporati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5317" y="2286000"/>
            <a:ext cx="6096000" cy="4572000"/>
          </a:xfrm>
          <a:prstGeom prst="rect">
            <a:avLst/>
          </a:prstGeom>
          <a:noFill/>
          <a:ln>
            <a:solidFill>
              <a:schemeClr val="accent1"/>
            </a:solidFill>
          </a:ln>
        </p:spPr>
      </p:pic>
      <p:sp>
        <p:nvSpPr>
          <p:cNvPr id="4" name="Text Box 2"/>
          <p:cNvSpPr txBox="1">
            <a:spLocks noChangeArrowheads="1"/>
          </p:cNvSpPr>
          <p:nvPr/>
        </p:nvSpPr>
        <p:spPr bwMode="auto">
          <a:xfrm>
            <a:off x="8229600" y="5659120"/>
            <a:ext cx="361950"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dirty="0">
                <a:effectLst/>
                <a:latin typeface="Times New Roman"/>
                <a:ea typeface="Calibri"/>
              </a:rPr>
              <a:t>F</a:t>
            </a:r>
          </a:p>
        </p:txBody>
      </p:sp>
    </p:spTree>
    <p:extLst>
      <p:ext uri="{BB962C8B-B14F-4D97-AF65-F5344CB8AC3E}">
        <p14:creationId xmlns:p14="http://schemas.microsoft.com/office/powerpoint/2010/main" val="1137207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dirty="0" smtClean="0"/>
              <a:t>Evaporation</a:t>
            </a:r>
            <a:endParaRPr lang="en-US" dirty="0"/>
          </a:p>
        </p:txBody>
      </p:sp>
      <p:pic>
        <p:nvPicPr>
          <p:cNvPr id="3" name="Picture 2" descr="C:\Users\Laura\Downloads\Evaporation part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86000"/>
            <a:ext cx="6087533" cy="4572000"/>
          </a:xfrm>
          <a:prstGeom prst="rect">
            <a:avLst/>
          </a:prstGeom>
          <a:noFill/>
          <a:ln>
            <a:solidFill>
              <a:schemeClr val="accent1"/>
            </a:solidFill>
          </a:ln>
        </p:spPr>
      </p:pic>
      <p:sp>
        <p:nvSpPr>
          <p:cNvPr id="4" name="Text Box 2"/>
          <p:cNvSpPr txBox="1">
            <a:spLocks noChangeArrowheads="1"/>
          </p:cNvSpPr>
          <p:nvPr/>
        </p:nvSpPr>
        <p:spPr bwMode="auto">
          <a:xfrm>
            <a:off x="8229600" y="5643143"/>
            <a:ext cx="361950"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a:effectLst/>
                <a:latin typeface="Times New Roman"/>
                <a:ea typeface="Calibri"/>
              </a:rPr>
              <a:t>D</a:t>
            </a:r>
          </a:p>
        </p:txBody>
      </p:sp>
    </p:spTree>
    <p:extLst>
      <p:ext uri="{BB962C8B-B14F-4D97-AF65-F5344CB8AC3E}">
        <p14:creationId xmlns:p14="http://schemas.microsoft.com/office/powerpoint/2010/main" val="153788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pic>
        <p:nvPicPr>
          <p:cNvPr id="3" name="Picture 2" descr="C:\Users\Laura\Downloads\Evaporation part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286000"/>
            <a:ext cx="6087533" cy="4572000"/>
          </a:xfrm>
          <a:prstGeom prst="rect">
            <a:avLst/>
          </a:prstGeom>
          <a:noFill/>
          <a:ln>
            <a:solidFill>
              <a:schemeClr val="accent1"/>
            </a:solidFill>
          </a:ln>
        </p:spPr>
      </p:pic>
      <p:sp>
        <p:nvSpPr>
          <p:cNvPr id="4" name="Text Box 2"/>
          <p:cNvSpPr txBox="1">
            <a:spLocks noChangeArrowheads="1"/>
          </p:cNvSpPr>
          <p:nvPr/>
        </p:nvSpPr>
        <p:spPr bwMode="auto">
          <a:xfrm>
            <a:off x="8229600" y="5731776"/>
            <a:ext cx="361950"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a:effectLst/>
                <a:latin typeface="Times New Roman"/>
                <a:ea typeface="Calibri"/>
              </a:rPr>
              <a:t>B</a:t>
            </a:r>
          </a:p>
        </p:txBody>
      </p:sp>
    </p:spTree>
    <p:extLst>
      <p:ext uri="{BB962C8B-B14F-4D97-AF65-F5344CB8AC3E}">
        <p14:creationId xmlns:p14="http://schemas.microsoft.com/office/powerpoint/2010/main" val="3200855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pic>
        <p:nvPicPr>
          <p:cNvPr id="3" name="Picture 2" descr="C:\Users\Laura\Downloads\Evaporation part 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6515" y="2305665"/>
            <a:ext cx="6087533" cy="4572000"/>
          </a:xfrm>
          <a:prstGeom prst="rect">
            <a:avLst/>
          </a:prstGeom>
          <a:noFill/>
          <a:ln>
            <a:solidFill>
              <a:schemeClr val="accent1"/>
            </a:solidFill>
          </a:ln>
        </p:spPr>
      </p:pic>
      <p:sp>
        <p:nvSpPr>
          <p:cNvPr id="4" name="Text Box 2"/>
          <p:cNvSpPr txBox="1">
            <a:spLocks noChangeArrowheads="1"/>
          </p:cNvSpPr>
          <p:nvPr/>
        </p:nvSpPr>
        <p:spPr bwMode="auto">
          <a:xfrm>
            <a:off x="8153400" y="5544820"/>
            <a:ext cx="361950"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dirty="0">
                <a:effectLst/>
                <a:latin typeface="Times New Roman"/>
                <a:ea typeface="Calibri"/>
              </a:rPr>
              <a:t>G</a:t>
            </a:r>
          </a:p>
        </p:txBody>
      </p:sp>
    </p:spTree>
    <p:extLst>
      <p:ext uri="{BB962C8B-B14F-4D97-AF65-F5344CB8AC3E}">
        <p14:creationId xmlns:p14="http://schemas.microsoft.com/office/powerpoint/2010/main" val="3328291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pic>
        <p:nvPicPr>
          <p:cNvPr id="3" name="Picture 2" descr="C:\Users\Laura\Downloads\Evaporation part 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286000"/>
            <a:ext cx="6087533" cy="4572000"/>
          </a:xfrm>
          <a:prstGeom prst="rect">
            <a:avLst/>
          </a:prstGeom>
          <a:noFill/>
          <a:ln>
            <a:solidFill>
              <a:schemeClr val="accent1"/>
            </a:solidFill>
          </a:ln>
        </p:spPr>
      </p:pic>
      <p:sp>
        <p:nvSpPr>
          <p:cNvPr id="4" name="Text Box 2"/>
          <p:cNvSpPr txBox="1">
            <a:spLocks noChangeArrowheads="1"/>
          </p:cNvSpPr>
          <p:nvPr/>
        </p:nvSpPr>
        <p:spPr bwMode="auto">
          <a:xfrm>
            <a:off x="8077200" y="5520239"/>
            <a:ext cx="361950"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a:effectLst/>
                <a:latin typeface="Times New Roman"/>
                <a:ea typeface="Calibri"/>
              </a:rPr>
              <a:t>E</a:t>
            </a:r>
          </a:p>
        </p:txBody>
      </p:sp>
    </p:spTree>
    <p:extLst>
      <p:ext uri="{BB962C8B-B14F-4D97-AF65-F5344CB8AC3E}">
        <p14:creationId xmlns:p14="http://schemas.microsoft.com/office/powerpoint/2010/main" val="2501711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Theory of Gases</a:t>
            </a:r>
            <a:endParaRPr lang="en-US" dirty="0"/>
          </a:p>
        </p:txBody>
      </p:sp>
      <p:sp>
        <p:nvSpPr>
          <p:cNvPr id="3" name="Content Placeholder 2"/>
          <p:cNvSpPr>
            <a:spLocks noGrp="1"/>
          </p:cNvSpPr>
          <p:nvPr>
            <p:ph idx="1"/>
          </p:nvPr>
        </p:nvSpPr>
        <p:spPr/>
        <p:txBody>
          <a:bodyPr>
            <a:noAutofit/>
          </a:bodyPr>
          <a:lstStyle/>
          <a:p>
            <a:r>
              <a:rPr lang="en-US" sz="2600" dirty="0" smtClean="0"/>
              <a:t>A set of assumptions about the behavior of gases that allow us to study them mathematically.</a:t>
            </a:r>
          </a:p>
          <a:p>
            <a:r>
              <a:rPr lang="en-US" sz="2600" dirty="0" smtClean="0"/>
              <a:t>Gases do not live up to these expectations, but they are often “close enough” that these assumptions work well for us.</a:t>
            </a:r>
          </a:p>
          <a:p>
            <a:pPr lvl="1"/>
            <a:r>
              <a:rPr lang="en-US" sz="2600" dirty="0" smtClean="0"/>
              <a:t>We’ll talk about the math later this week and get into the gases that really don’t follow the rules next week.</a:t>
            </a:r>
            <a:endParaRPr lang="en-US" sz="2600" dirty="0"/>
          </a:p>
        </p:txBody>
      </p:sp>
    </p:spTree>
    <p:extLst>
      <p:ext uri="{BB962C8B-B14F-4D97-AF65-F5344CB8AC3E}">
        <p14:creationId xmlns:p14="http://schemas.microsoft.com/office/powerpoint/2010/main" val="3221332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 in a closed System</a:t>
            </a:r>
            <a:endParaRPr lang="en-US" dirty="0"/>
          </a:p>
        </p:txBody>
      </p:sp>
      <p:pic>
        <p:nvPicPr>
          <p:cNvPr id="3" name="Picture 2" descr="C:\Users\Laura\Downloads\Evaporation with condensation (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286000"/>
            <a:ext cx="6087533" cy="4572000"/>
          </a:xfrm>
          <a:prstGeom prst="rect">
            <a:avLst/>
          </a:prstGeom>
          <a:noFill/>
          <a:ln>
            <a:solidFill>
              <a:schemeClr val="accent1"/>
            </a:solidFill>
          </a:ln>
        </p:spPr>
      </p:pic>
      <p:sp>
        <p:nvSpPr>
          <p:cNvPr id="4" name="Text Box 2"/>
          <p:cNvSpPr txBox="1">
            <a:spLocks noChangeArrowheads="1"/>
          </p:cNvSpPr>
          <p:nvPr/>
        </p:nvSpPr>
        <p:spPr bwMode="auto">
          <a:xfrm>
            <a:off x="8229600" y="5585378"/>
            <a:ext cx="361950"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a:effectLst/>
                <a:latin typeface="Times New Roman"/>
                <a:ea typeface="Calibri"/>
              </a:rPr>
              <a:t>B</a:t>
            </a:r>
          </a:p>
        </p:txBody>
      </p:sp>
    </p:spTree>
    <p:extLst>
      <p:ext uri="{BB962C8B-B14F-4D97-AF65-F5344CB8AC3E}">
        <p14:creationId xmlns:p14="http://schemas.microsoft.com/office/powerpoint/2010/main" val="2746679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a:t>
            </a:r>
            <a:endParaRPr lang="en-US" dirty="0"/>
          </a:p>
        </p:txBody>
      </p:sp>
      <p:pic>
        <p:nvPicPr>
          <p:cNvPr id="3" name="Picture 2" descr="C:\Users\Laura\Downloads\Boiling part 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86000"/>
            <a:ext cx="6096000" cy="4572000"/>
          </a:xfrm>
          <a:prstGeom prst="rect">
            <a:avLst/>
          </a:prstGeom>
          <a:noFill/>
          <a:ln>
            <a:solidFill>
              <a:schemeClr val="accent1"/>
            </a:solidFill>
          </a:ln>
        </p:spPr>
      </p:pic>
      <p:sp>
        <p:nvSpPr>
          <p:cNvPr id="4" name="Text Box 2"/>
          <p:cNvSpPr txBox="1">
            <a:spLocks noChangeArrowheads="1"/>
          </p:cNvSpPr>
          <p:nvPr/>
        </p:nvSpPr>
        <p:spPr bwMode="auto">
          <a:xfrm>
            <a:off x="8229600" y="5638513"/>
            <a:ext cx="295275"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dirty="0">
                <a:effectLst/>
                <a:latin typeface="Times New Roman"/>
                <a:ea typeface="Calibri"/>
              </a:rPr>
              <a:t>E</a:t>
            </a:r>
          </a:p>
        </p:txBody>
      </p:sp>
    </p:spTree>
    <p:extLst>
      <p:ext uri="{BB962C8B-B14F-4D97-AF65-F5344CB8AC3E}">
        <p14:creationId xmlns:p14="http://schemas.microsoft.com/office/powerpoint/2010/main" val="3125173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a:t>
            </a:r>
            <a:endParaRPr lang="en-US" dirty="0"/>
          </a:p>
        </p:txBody>
      </p:sp>
      <p:pic>
        <p:nvPicPr>
          <p:cNvPr id="3" name="Picture 2" descr="C:\Users\Laura\Downloads\Boiling part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86000"/>
            <a:ext cx="6096000" cy="4572000"/>
          </a:xfrm>
          <a:prstGeom prst="rect">
            <a:avLst/>
          </a:prstGeom>
          <a:noFill/>
          <a:ln>
            <a:solidFill>
              <a:schemeClr val="accent1"/>
            </a:solidFill>
          </a:ln>
        </p:spPr>
      </p:pic>
      <p:sp>
        <p:nvSpPr>
          <p:cNvPr id="4" name="Text Box 2"/>
          <p:cNvSpPr txBox="1">
            <a:spLocks noChangeArrowheads="1"/>
          </p:cNvSpPr>
          <p:nvPr/>
        </p:nvSpPr>
        <p:spPr bwMode="auto">
          <a:xfrm>
            <a:off x="7848600" y="5482795"/>
            <a:ext cx="295275"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dirty="0">
                <a:effectLst/>
                <a:latin typeface="Times New Roman"/>
                <a:ea typeface="Calibri"/>
              </a:rPr>
              <a:t>H</a:t>
            </a:r>
          </a:p>
        </p:txBody>
      </p:sp>
    </p:spTree>
    <p:extLst>
      <p:ext uri="{BB962C8B-B14F-4D97-AF65-F5344CB8AC3E}">
        <p14:creationId xmlns:p14="http://schemas.microsoft.com/office/powerpoint/2010/main" val="3306319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a:t>
            </a:r>
            <a:endParaRPr lang="en-US" dirty="0"/>
          </a:p>
        </p:txBody>
      </p:sp>
      <p:pic>
        <p:nvPicPr>
          <p:cNvPr id="3" name="Picture 2" descr="C:\Users\Laura\Downloads\Boiling part 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2439" y="2286000"/>
            <a:ext cx="6096000" cy="4572000"/>
          </a:xfrm>
          <a:prstGeom prst="rect">
            <a:avLst/>
          </a:prstGeom>
          <a:noFill/>
          <a:ln>
            <a:solidFill>
              <a:schemeClr val="accent1"/>
            </a:solidFill>
          </a:ln>
        </p:spPr>
      </p:pic>
      <p:sp>
        <p:nvSpPr>
          <p:cNvPr id="4" name="Text Box 2"/>
          <p:cNvSpPr txBox="1">
            <a:spLocks noChangeArrowheads="1"/>
          </p:cNvSpPr>
          <p:nvPr/>
        </p:nvSpPr>
        <p:spPr bwMode="auto">
          <a:xfrm>
            <a:off x="8229600" y="5668010"/>
            <a:ext cx="295275"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dirty="0">
                <a:effectLst/>
                <a:latin typeface="Times New Roman"/>
                <a:ea typeface="Calibri"/>
              </a:rPr>
              <a:t>B</a:t>
            </a:r>
          </a:p>
        </p:txBody>
      </p:sp>
      <p:sp>
        <p:nvSpPr>
          <p:cNvPr id="5" name="TextBox 4"/>
          <p:cNvSpPr txBox="1"/>
          <p:nvPr/>
        </p:nvSpPr>
        <p:spPr>
          <a:xfrm>
            <a:off x="672588" y="1237565"/>
            <a:ext cx="7859661" cy="646331"/>
          </a:xfrm>
          <a:prstGeom prst="rect">
            <a:avLst/>
          </a:prstGeom>
          <a:noFill/>
        </p:spPr>
        <p:txBody>
          <a:bodyPr wrap="square" rtlCol="0">
            <a:spAutoFit/>
          </a:bodyPr>
          <a:lstStyle/>
          <a:p>
            <a:r>
              <a:rPr lang="en-US" dirty="0"/>
              <a:t>The boiling point is the </a:t>
            </a:r>
            <a:r>
              <a:rPr lang="en-US" u="sng" dirty="0">
                <a:hlinkClick r:id="rId3"/>
              </a:rPr>
              <a:t>temperature</a:t>
            </a:r>
            <a:r>
              <a:rPr lang="en-US" dirty="0"/>
              <a:t> at which the </a:t>
            </a:r>
            <a:r>
              <a:rPr lang="en-US" u="sng" dirty="0">
                <a:hlinkClick r:id="rId4"/>
              </a:rPr>
              <a:t>vapor pressure</a:t>
            </a:r>
            <a:r>
              <a:rPr lang="en-US" dirty="0"/>
              <a:t> of a </a:t>
            </a:r>
            <a:r>
              <a:rPr lang="en-US" u="sng" dirty="0">
                <a:hlinkClick r:id="rId5"/>
              </a:rPr>
              <a:t>liquid</a:t>
            </a:r>
            <a:r>
              <a:rPr lang="en-US" dirty="0"/>
              <a:t> equals the external </a:t>
            </a:r>
            <a:r>
              <a:rPr lang="en-US" u="sng" dirty="0" smtClean="0">
                <a:hlinkClick r:id="rId6"/>
              </a:rPr>
              <a:t>pressure</a:t>
            </a:r>
            <a:r>
              <a:rPr lang="en-US" u="sng" dirty="0" smtClean="0"/>
              <a:t> </a:t>
            </a:r>
            <a:r>
              <a:rPr lang="en-US" dirty="0" smtClean="0"/>
              <a:t>surrounding </a:t>
            </a:r>
            <a:r>
              <a:rPr lang="en-US" dirty="0"/>
              <a:t>the </a:t>
            </a:r>
            <a:r>
              <a:rPr lang="en-US" u="sng" dirty="0">
                <a:hlinkClick r:id="rId5"/>
              </a:rPr>
              <a:t>liquid</a:t>
            </a:r>
            <a:r>
              <a:rPr lang="en-US" dirty="0" smtClean="0"/>
              <a:t>.</a:t>
            </a:r>
            <a:endParaRPr lang="en-US" dirty="0"/>
          </a:p>
        </p:txBody>
      </p:sp>
    </p:spTree>
    <p:extLst>
      <p:ext uri="{BB962C8B-B14F-4D97-AF65-F5344CB8AC3E}">
        <p14:creationId xmlns:p14="http://schemas.microsoft.com/office/powerpoint/2010/main" val="1654088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a:t>
            </a:r>
            <a:endParaRPr lang="en-US" dirty="0"/>
          </a:p>
        </p:txBody>
      </p:sp>
      <p:pic>
        <p:nvPicPr>
          <p:cNvPr id="3" name="Picture 2" descr="C:\Users\Laura\Downloads\Boiling part 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298" y="2286000"/>
            <a:ext cx="6096000" cy="4572000"/>
          </a:xfrm>
          <a:prstGeom prst="rect">
            <a:avLst/>
          </a:prstGeom>
          <a:noFill/>
          <a:ln>
            <a:solidFill>
              <a:schemeClr val="accent1"/>
            </a:solidFill>
          </a:ln>
        </p:spPr>
      </p:pic>
      <p:sp>
        <p:nvSpPr>
          <p:cNvPr id="4" name="Text Box 2"/>
          <p:cNvSpPr txBox="1">
            <a:spLocks noChangeArrowheads="1"/>
          </p:cNvSpPr>
          <p:nvPr/>
        </p:nvSpPr>
        <p:spPr bwMode="auto">
          <a:xfrm>
            <a:off x="7848600" y="5515610"/>
            <a:ext cx="295275"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a:effectLst/>
                <a:latin typeface="Times New Roman"/>
                <a:ea typeface="Calibri"/>
              </a:rPr>
              <a:t>D</a:t>
            </a:r>
          </a:p>
        </p:txBody>
      </p:sp>
    </p:spTree>
    <p:extLst>
      <p:ext uri="{BB962C8B-B14F-4D97-AF65-F5344CB8AC3E}">
        <p14:creationId xmlns:p14="http://schemas.microsoft.com/office/powerpoint/2010/main" val="1842942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a:t>
            </a:r>
            <a:endParaRPr lang="en-US" dirty="0"/>
          </a:p>
        </p:txBody>
      </p:sp>
      <p:pic>
        <p:nvPicPr>
          <p:cNvPr id="3" name="Picture 2" descr="C:\Users\Laura\Downloads\Boiling part 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248" y="2286000"/>
            <a:ext cx="6096000" cy="4572000"/>
          </a:xfrm>
          <a:prstGeom prst="rect">
            <a:avLst/>
          </a:prstGeom>
          <a:noFill/>
          <a:ln>
            <a:solidFill>
              <a:schemeClr val="accent1"/>
            </a:solidFill>
          </a:ln>
        </p:spPr>
      </p:pic>
      <p:sp>
        <p:nvSpPr>
          <p:cNvPr id="4" name="Text Box 2"/>
          <p:cNvSpPr txBox="1">
            <a:spLocks noChangeArrowheads="1"/>
          </p:cNvSpPr>
          <p:nvPr/>
        </p:nvSpPr>
        <p:spPr bwMode="auto">
          <a:xfrm>
            <a:off x="8153400" y="5535131"/>
            <a:ext cx="295275"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a:effectLst/>
                <a:latin typeface="Times New Roman"/>
                <a:ea typeface="Calibri"/>
              </a:rPr>
              <a:t>C</a:t>
            </a:r>
          </a:p>
        </p:txBody>
      </p:sp>
    </p:spTree>
    <p:extLst>
      <p:ext uri="{BB962C8B-B14F-4D97-AF65-F5344CB8AC3E}">
        <p14:creationId xmlns:p14="http://schemas.microsoft.com/office/powerpoint/2010/main" val="516842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a:t>
            </a:r>
            <a:endParaRPr lang="en-US" dirty="0"/>
          </a:p>
        </p:txBody>
      </p:sp>
      <p:pic>
        <p:nvPicPr>
          <p:cNvPr id="3" name="Picture 2" descr="C:\Users\Laura\Downloads\Boiling part 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582" y="2286000"/>
            <a:ext cx="6096000" cy="4572000"/>
          </a:xfrm>
          <a:prstGeom prst="rect">
            <a:avLst/>
          </a:prstGeom>
          <a:noFill/>
          <a:ln>
            <a:solidFill>
              <a:schemeClr val="accent1"/>
            </a:solidFill>
          </a:ln>
        </p:spPr>
      </p:pic>
      <p:sp>
        <p:nvSpPr>
          <p:cNvPr id="4" name="Text Box 2"/>
          <p:cNvSpPr txBox="1">
            <a:spLocks noChangeArrowheads="1"/>
          </p:cNvSpPr>
          <p:nvPr/>
        </p:nvSpPr>
        <p:spPr bwMode="auto">
          <a:xfrm>
            <a:off x="7924800" y="5613789"/>
            <a:ext cx="295275"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dirty="0">
                <a:effectLst/>
                <a:latin typeface="Times New Roman"/>
                <a:ea typeface="Calibri"/>
              </a:rPr>
              <a:t>A</a:t>
            </a:r>
          </a:p>
        </p:txBody>
      </p:sp>
    </p:spTree>
    <p:extLst>
      <p:ext uri="{BB962C8B-B14F-4D97-AF65-F5344CB8AC3E}">
        <p14:creationId xmlns:p14="http://schemas.microsoft.com/office/powerpoint/2010/main" val="3666694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a:t>
            </a:r>
            <a:endParaRPr lang="en-US" dirty="0"/>
          </a:p>
        </p:txBody>
      </p:sp>
      <p:pic>
        <p:nvPicPr>
          <p:cNvPr id="3" name="Picture 2" descr="C:\Users\Laura\Downloads\Boiling part 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4086" y="2286000"/>
            <a:ext cx="6096000" cy="4572000"/>
          </a:xfrm>
          <a:prstGeom prst="rect">
            <a:avLst/>
          </a:prstGeom>
          <a:noFill/>
          <a:ln>
            <a:solidFill>
              <a:schemeClr val="accent1"/>
            </a:solidFill>
          </a:ln>
        </p:spPr>
      </p:pic>
      <p:sp>
        <p:nvSpPr>
          <p:cNvPr id="4" name="Text Box 2"/>
          <p:cNvSpPr txBox="1">
            <a:spLocks noChangeArrowheads="1"/>
          </p:cNvSpPr>
          <p:nvPr/>
        </p:nvSpPr>
        <p:spPr bwMode="auto">
          <a:xfrm>
            <a:off x="7924800" y="5628681"/>
            <a:ext cx="295275"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a:effectLst/>
                <a:latin typeface="Times New Roman"/>
                <a:ea typeface="Calibri"/>
              </a:rPr>
              <a:t>G</a:t>
            </a:r>
          </a:p>
        </p:txBody>
      </p:sp>
    </p:spTree>
    <p:extLst>
      <p:ext uri="{BB962C8B-B14F-4D97-AF65-F5344CB8AC3E}">
        <p14:creationId xmlns:p14="http://schemas.microsoft.com/office/powerpoint/2010/main" val="3177542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boiling</a:t>
            </a:r>
            <a:endParaRPr lang="en-US" dirty="0"/>
          </a:p>
        </p:txBody>
      </p:sp>
      <p:pic>
        <p:nvPicPr>
          <p:cNvPr id="3" name="Picture 2" descr="C:\Users\Laura\Downloads\Boiling part 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827" y="2271252"/>
            <a:ext cx="6096000" cy="4572000"/>
          </a:xfrm>
          <a:prstGeom prst="rect">
            <a:avLst/>
          </a:prstGeom>
          <a:noFill/>
          <a:ln>
            <a:solidFill>
              <a:schemeClr val="accent1"/>
            </a:solidFill>
          </a:ln>
        </p:spPr>
      </p:pic>
      <p:sp>
        <p:nvSpPr>
          <p:cNvPr id="4" name="Text Box 2"/>
          <p:cNvSpPr txBox="1">
            <a:spLocks noChangeArrowheads="1"/>
          </p:cNvSpPr>
          <p:nvPr/>
        </p:nvSpPr>
        <p:spPr bwMode="auto">
          <a:xfrm>
            <a:off x="7696200" y="5591810"/>
            <a:ext cx="295275" cy="275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200">
                <a:effectLst/>
                <a:latin typeface="Times New Roman"/>
                <a:ea typeface="Calibri"/>
              </a:rPr>
              <a:t>F</a:t>
            </a:r>
          </a:p>
        </p:txBody>
      </p:sp>
    </p:spTree>
    <p:extLst>
      <p:ext uri="{BB962C8B-B14F-4D97-AF65-F5344CB8AC3E}">
        <p14:creationId xmlns:p14="http://schemas.microsoft.com/office/powerpoint/2010/main" val="875253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pressure</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62" t="1087" r="1662" b="33275"/>
          <a:stretch/>
        </p:blipFill>
        <p:spPr bwMode="auto">
          <a:xfrm>
            <a:off x="0" y="2268793"/>
            <a:ext cx="9220200" cy="460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1066800"/>
            <a:ext cx="8160544" cy="646331"/>
          </a:xfrm>
          <a:prstGeom prst="rect">
            <a:avLst/>
          </a:prstGeom>
        </p:spPr>
        <p:txBody>
          <a:bodyPr wrap="square">
            <a:spAutoFit/>
          </a:bodyPr>
          <a:lstStyle/>
          <a:p>
            <a:r>
              <a:rPr lang="en-US" dirty="0" smtClean="0"/>
              <a:t>The </a:t>
            </a:r>
            <a:r>
              <a:rPr lang="en-US" dirty="0"/>
              <a:t>boiling point of a </a:t>
            </a:r>
            <a:r>
              <a:rPr lang="en-US" u="sng" dirty="0">
                <a:hlinkClick r:id="rId3"/>
              </a:rPr>
              <a:t>liquid</a:t>
            </a:r>
            <a:r>
              <a:rPr lang="en-US" u="sng" dirty="0"/>
              <a:t> </a:t>
            </a:r>
            <a:r>
              <a:rPr lang="en-US" dirty="0"/>
              <a:t>depends on atmospheric </a:t>
            </a:r>
            <a:r>
              <a:rPr lang="en-US" u="sng" dirty="0">
                <a:hlinkClick r:id="rId4"/>
              </a:rPr>
              <a:t>pressure</a:t>
            </a:r>
            <a:r>
              <a:rPr lang="en-US" dirty="0"/>
              <a:t>. The boiling point becomes lower as the external </a:t>
            </a:r>
            <a:r>
              <a:rPr lang="en-US" u="sng" dirty="0">
                <a:hlinkClick r:id="rId4"/>
              </a:rPr>
              <a:t>pressure</a:t>
            </a:r>
            <a:r>
              <a:rPr lang="en-US" dirty="0"/>
              <a:t> is reduced.</a:t>
            </a:r>
          </a:p>
        </p:txBody>
      </p:sp>
    </p:spTree>
    <p:extLst>
      <p:ext uri="{BB962C8B-B14F-4D97-AF65-F5344CB8AC3E}">
        <p14:creationId xmlns:p14="http://schemas.microsoft.com/office/powerpoint/2010/main" val="3330299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 1:</a:t>
            </a:r>
            <a:endParaRPr lang="en-US" dirty="0"/>
          </a:p>
        </p:txBody>
      </p:sp>
      <p:sp>
        <p:nvSpPr>
          <p:cNvPr id="3" name="Content Placeholder 2"/>
          <p:cNvSpPr>
            <a:spLocks noGrp="1"/>
          </p:cNvSpPr>
          <p:nvPr>
            <p:ph idx="1"/>
          </p:nvPr>
        </p:nvSpPr>
        <p:spPr/>
        <p:txBody>
          <a:bodyPr>
            <a:normAutofit/>
          </a:bodyPr>
          <a:lstStyle/>
          <a:p>
            <a:r>
              <a:rPr lang="en-US" sz="2600" dirty="0" smtClean="0"/>
              <a:t>Gases consist of very small particles that are far apart relative to their size.</a:t>
            </a:r>
          </a:p>
          <a:p>
            <a:endParaRPr lang="en-US" sz="2600" dirty="0" smtClean="0"/>
          </a:p>
          <a:p>
            <a:pPr lvl="1"/>
            <a:r>
              <a:rPr lang="en-US" sz="2400" dirty="0" smtClean="0"/>
              <a:t>Marbles in a football field.</a:t>
            </a:r>
          </a:p>
          <a:p>
            <a:pPr lvl="1"/>
            <a:r>
              <a:rPr lang="en-US" sz="2400" dirty="0" smtClean="0"/>
              <a:t>They don’t collide very much with each other or with the walls.</a:t>
            </a:r>
          </a:p>
        </p:txBody>
      </p:sp>
      <p:sp>
        <p:nvSpPr>
          <p:cNvPr id="4" name="AutoShape 2" descr="data:image/jpeg;base64,/9j/4AAQSkZJRgABAQAAAQABAAD/2wCEAAkGBxQSEhIUEhIVFhUXGRcXGBcVFhkdFhsbGBgeGBUbIBwZHSgiGRomHBgaITIhJSkrLy4uHCAzODMsNygtLisBCgoKDg0OGxAQGy0kICQsLDIsMiwyLywsOC01LCwsLC0vNywvMCwsLDQvLC8sLy8uLS0sLywsLCwsLywsLzQtL//AABEIAIIBhQMBEQACEQEDEQH/xAAcAAEAAgMBAQEAAAAAAAAAAAAABAUBAwYHAgj/xABKEAACAQMCAwMHBwcJCQEBAAABAgMABBESIQUTMQYUIhZBUVRhk9EHFSMyU3HUNHOBkZKU0zNCUqGjsbPB0iRDRGJjcoOyw4JF/8QAGwEBAAMBAQEBAAAAAAAAAAAAAAECAwQFBgf/xAA3EQACAgADBQcCBQMEAwAAAAAAAQIRAyExBBJBUWETFHGBkaHwscEFIjLR4UJSggYkovEjYnL/2gAMAwEAAhEDEQA/APbK8ouKAUAoBQCgFAKAUBA47xDu8EkoXUVAwM4BLEKufZkihrg4faTUSBfcZazwbt1ZXwFMMTKVxnmM2qRsqPDgDfrsamjWGCsbLDVeL9OC/YmcM4uJ3lRYpFETMjOwQLqXGQMMSdjnOMfp2pRniYO5FNtZ5/MiyqDEUAoBQCgFAKAUAoBQCgFAKAUAoBQCgFAKAUAoBQCgFAKAou0N7cRPByWhCyyJF9JG7MGYOS2VkUY8K7Y9O9SdWBDDkpbyeSvJpcujPiHtKA3LeKQusiW7uqoIzKyhhpzITpIIPnwCM70oS2bLeTVNWlndehEve2KmCZ7eNy6QtMS6AomFkZQ+HB8XJYZXOCRQ0hsb30ptU3XXhpl14l9wfiC3EKSqDpcZUkYyP6QGcgHzZwfSBQ5cXDeHNweqJtQZigFAKAUAoBQCgFAKAUAoCsTirNq5dtM6hnTUphAJRij4Dyg41KRuB0rZYEmrIs+vnCX1K4/atv49T3eYsfOEvqVx+1bfx6d3mLNc3FnTdrWZf+57Yf3z07CRKt6Gz5xk9Tn/AGrb+PTu8iLNFzcGaNkexmeNxggtbFSD/wCenYSLRm4StZNEKXhsb/X4bM22Ms8BbGMadRuM6f8Alzj2VPYSNVtWItH8/cl2RMWrl2NwNTam+kgOWPUnVcHfbrUd3mZzxXOr4G244s8aM72dwFUFmOq3OABknAmydh5qd3mUs2fOEvqVx+1bfx6d3mLHzhL6lcftW38end5ix84S+pXH7Vt/Hp3eYsfOEvqVx+1bfx6d3mLNlnfl3ZGhkiYANhzGcgkjblu3nHnxVJ4bhqTZNrMCgFAKAUAoBQCgFAKAUAoBQEK7vyjqiwySsVLYQxjABA35jr5z5s1pDDc9BZr+cJfUrj9q2/j1fu8yLHzhL6lcftW38end5izDcSkAJNnOANyS1tj/AB6d3kTZ8xcVdhlbSZh6Q9sR/VPTsJB5amRxOQkgWc+R1Gu228+/0+1O7yBpu3MujXY3B0MHXxwDDDodp+u5/Wad3mWjiON1xND2ykSA8OnPMcSN44N3HRvyjZsADIxsAOlT2Ey3bzyz0VeRHXhMQGkcMmAK8shXhAKZJ0HFx4l3Ox23qOwkWe14rduXG/PmSuGTCHXHBYTIA2WVTbhQWGdhz8DPXand5Gc8WU3cnbJvzhL6lcftW38end5lLHzhL6lcftW38end5ix84S+pXH7Vt/Hp3eYs+JeKugLPaTqo6sTAQB6cLMT+oGjwJIWWlYEigFAKAUAoBQCgOW0zmKHkGUDvd3zeVy88vnzbfSecvoG2+M13q92NG2A8P82/WmV3rfTpZBzxXkkYk5hjiJY932k+k5oUBsFf5IDJG2Tk4w0f+Sjr/wBpv3lVvnplX3+ZrNy/FGJZVlGdPhHdxg6V1KAXOxZW+kzkaiNDDBB9p8oiK2RZNr/lzfT26aoz2ksJn1I6GSSSweGIZU/TE/TgthFyw5ZzgZEbEAYIpNN+g2fEhGmnSU034cOb5+qtke74teRCJZmeNljeScqEkCKkqZl0oCWiZSyqp0lQrElsE0cpLUvHBwZ24K02lHVXaeWfFOm9U7VUdJ2KU92zghGkmaEEEEQtIxi2IBHhIO/mIrTD0OPbK7TrSvxrP3L6rnKKAru0X5JdfmZf/Q0BYCgOE4nZyd6usJO8RmsXbKyMjIrNzlUYw6DK5Vc/dsawae8/I9TDnHsoZpOp8taVeD1zZzHzTe93xyrjm9415w+rufL/AJPV/Q83Iznzaaz3Z15+3zgd3bbP2mqrdr/O9fH/ANtOp6R2ThZYpcqyKZ5jGrAriMv4MKcFF64GB/XXRDQ8bamnJU7dK/Gvckn8qb8yn/u9YbTwMETa5CRQCgFAKAUAoBQCgFAKAUAoCp4hr5r8vOvu8mnTjVq1DTjVtnPp2rq2fR0TGt9b2hRWTcTUx6lmbBg1BjbYOpCLnOk9FbGnHt+tWq3/AJXmd81srumlr/d/j68fsaozxbQisJNQYZI7uMgpFnLlmxpfm/zDqH9DbEf+Sv8Aol9z3m1Vf5c39q45dSRcRXRsn70HOJoWkB0EtArIZvBHnTsGyupuhwcYAl727mUi8JYy7Pk611zrN+XBeBCMl5bC9flssbzGSDS0R16pVymBkiSQbKw1Yz9UHrH5o2a1g4rgrzSp65ZPPwXHTxosey07y3btqZikTRXBaMp9IJcwJ0wxROZlh1DqfOALQdy+pjtMVHCS5u453lWb83XpR2NannigFAQLL+Wufvj/APQUBWduINduwVGaQq/LIjeQBtJx4UI0sRkLIfqk+3BzxFkdexSrETbyyvNLLz91xOLseG3IexM0E2lWm76CruH1SsYNXXvOARgjXpHXFYqMrVrx+cT0p4uDu4m5JZ1uaLgrr+32skdgeG3cb23eI5hKJZWkd9R+hNuoiUyZwyiTGI8kgjOBgkThRkqv4qK7fi4ElLs2qpVX929nl4ceXE77tB+TTf8Aaa3l+lniEuvNLioAoBQCgFAKAUBzfD3RIyZL0wBp7sKpeFVJFzJnGtCSfP1NejBpRVkxw5zvdTfgbJ7+IIzpxB5SEaQJHJbFmVQxOnwb/Ub9R9FW31RdbPib1NNZ1mn7+ptuJNFv3hrm50lFcKBDrOvGhQOXu5JCgDqSBRySVlY4Mnidmtb+PwPjv0A1BuJ6WT66mW2yhyFIbwbEMQPvpvx5lu7YuVReemTz8DTxe1h5kInmdyyyMHdbcqkaANI7M0eyZ0D7yPMCREnG8ycKOLutwbWa0vN8F46kjh9ws0jpHeTNhVdWBgKOpJGpGWMhgGBU+g49IqVJPQriYE4JOS/dPqWHza/rU/8AY/wqsYj5tf1qf+x/hUBA7QcPcWtye8zH6GXY8rB8B/6dATxw1/Wp/wCx/hUBU8S4glucS3V0vi0KTHHpZyuoKp5XiJB6jbORnINVc0tTfD2aeIvy58fLqZ78mlWF3cktI8IULFq5kermLjl42CMc5xtTfQ7vO66J+TqvqifZ2/NjSSO7nKOodTiLcMMg7xeg1KdqzKcHCTjLVHxa25S6fMryZiT6+jbxv00qK5tp4BFrXISKAUAoBQCgFAKAUAoBQCgFAU/EFHPDNO0KrC5ZgUAxrXJJdSAB6dq69mdJjdcmks2alvoCCRxQEDGSJbbAyMjPg2yAT+iujfjzLvZ8ZawfozZw0mZp1W4uAYpOWc8jByiyBhiM+Eq4qVK7K4mE4KLfFX7tfYiwcThbOriEkY1uiGV7deZoOl2QFMsgbIz7DVVOJo9lxVom8k3WdXpfU2cS5Xd5pGu5Jo0B1Kvd3yy7hccvGvOMA+cipclVlcPCxO0UVk35efgaI5YYeXGlzIuXCOsfdvonkyRzAqeDU4K587EDz1G9FZF3g4k7k+WV3mly50s/Auvm1/Wp/wCx/hVc5h82v61P/Y/wqAfNr+tT/wBj/CoCFZ8PfnXH+0z9Y/st/AP+nQEm6tGjRnNzckKCcIsbMceYKsRJPsFQ3RaMd51/BUJxiIuyd8udSOkcg0xeBpH0Rhvov5zdMZqvaLQ3eyYiSlWTTa60rZJiu0aYwi8uNeto/qxaS6IJGUHldQjA+jr6KneV0UeBNQ3+FX5XV+pt41YMIJSbmZsDODysH2HEYOPuNJfpZiXNeaXFQBQCgFAKAUAoDkwsc1u8TPPG63Ny6yRRSFkbvMu6sEIzpYqceYkV6EY70EXwsXspXV809DRJwO11OY2mRWVF090ZsFITApUtFlfAR0xuPNkgz2S4G626dLeV1487+pLu41a2aETTHAh5Wq2l0q0GlkzpjywLICcn04xUuGVGccdLE365353fs8iM/DYmkMpkmDNI8xAtpSAzw8ggExglQvTYb7+yo7POy62uo7qWVV5XvfUxb8KhETxtJK2UghRjaSHTFBgouGQgsWBJYY6gjBUGiw8qJltjclJKs23nxeunz1JfBlSGUuzSsFiWGMmGcuRqMkjOTH1LEAAZwF6nO0xjTM8XHU4Ulxt/RV5F588xeiX3E3+irnMPnmL0S+4m/wBFAV/aDi8ZtbkAS7wy/wC4mH8w+lKAnjjMXol9xN/ooDnONWouWkLyvglOVm0nPLCMr7bYJZ0GWxnTsMVnKG8deDtKwkqXO+t2vo8uuZqWxwUImbwzT3GDZz7yT8wHf+iFlIx1yM581RuPmWe1Raf5dUlrwVdNci94RdxQQQwgzMIkSME282ToULn6nsrSKpUc2LidpNz5ts+rW7WS6crq2iT6yOv89/6YGf0VzbTwKota5CRQCgFAKAUAoBQCgFAKAUAoCpvLlEuAJAxDQuMCN3yNa5yFU7b+euvZtGQ3RQJwG2VECy3OpJNYZ7eRzpEZiWIhosGNUYgD2k+eteyR2PbpNttLNVllxu/Gyw4RHHbltEs+lnVivdXAIWEQqu0XhGEQ+EDdfQcVaMaMcXH7RZrh15393qVZ4PG66HkkCoLqOMrbTE8u63fVqj2dd1BGRtnz4Fez59fc377uu4rXdb8Y6eXzqSbfh0Syq3NlKcyOVo+6yjU0MSxQ7hdlXSGxg+IKRjFT2eZR7XcarOmk+jdv9vA+G4dGG8MkpR5klkBt5RjluZVCKsWAxfRqO2QpOCzFi7MlbXlms0ml5qs/K6/ZUdR88xeiX3E3+itDiHzzF6JfcTf6KAfPMXol9xN/ooCDZ8Xj51wcS7mP/cTf0B/yUBm+vIysphLxzOpUSm1mbT0AOkphsYGx9AqGuRpCaTW+rS4aFEvCYg2Q7gHu+oC1uCx5ExnB1MCS7Mx1Mc5rPszq75lp/d7quWi4GzhtkqTrNJM7kSyTkLaTrl5IVhI3BwgCk465I39MqFO2yMTalKG5GNZJa8E2/UuON8VjaCVRzMkYGYZQN/aUwPvNWl+lnEXNeaXFQBQCgFAKAUAoDnLbijQRRBIuYZru6iA16cEzzPk5B8OlGz5+mAc16EZVFGmFhLE3m3VK/evua4O26sIvoHDTcjlAumCJ+Zyyxz4f5FthqO67EkgO16anQ9hav8y/Ld68KuvXpx4GmHt1qBK2rEAITiVCcvcNaqo8zZkQ75xp3z5qjteny6LPYKycufB8I730fjZfWPGlkiZyNLKZlKFhkmBykhX0rqHXA6jIFaKVo5J4LjKvD3Vo5jhPaeUXFok0mvvduk6qeWiozsWKqcBmwmFAOSSNyOtZRxHavijuxdkj2c5QVbkmuLvry1zehb2/akvbzz93YLFEZc6hpIALMmcfyq6SCACoO2qrrEybo55bLWJGG9m3X8+HLj0Fl2pLyrG9uyEyJETrVgHeA3CjbqAg3PmJGNQyQWJnVfNRPZKi5KV5X5J7v106ciJD2lfIZgTHcviA5ReXHlYkbODkuxMg1bbquckKY336l5bNGqWsVnrm837aZeOlslrfPNw24aTBdY7mNiBgM0ReJmA82SmcebNXg7WZzbRBQnUdMn6q/uWnGp9EWea0e6jKKrSMc7IisCCzdOh6n7wk8iMGO9Kqvx08X4HL8C4xec6JLl11d4a3dFVdOFtO8K2QM83OAcHT1wOhrOMpXnz+1nbj4OBuOWGv6b/5bvpy48yug7T3T3NnFzsLcrO7EJHlOU0ukJlSNJCKDrDHbYjeq78t5LmbPZcJYU51nGued1r/ABRJ7D9qLi6Nq8rgifvIZAqhV5Ij0lf52TqYnJI32xticPEcqvjZXbdkw8LfUV+ndz8b14HXH8qb8yn/ALvVNp4Hlom1yEigFAKAUAoBQCgFAKAUAoBQFZdzmOZnAzpgdsZxnDA4zg4rr2d0mFHekkVdr201aC1uyhuSSQ6nAnQvDttk+E56Y2wT0GqxOh1z2KrqXP21/j7Gte3OeXptyeaIGjHNTJWdzHHqxnQ2cZXfqdzjFO16Fu4Vdy0u8nwVvxLDg/ahZmwycoFGcMzrjCScp89MePp6RudJ2q0Z2Y4uyuCtO8/qrXtr9yq7T9opYTcyh2WK1ltY2RVQlw5R5iS486SBQAVwQTnfak5tW+VHRs2zRxN2FZyUnxyq0tOqviWkPaYtLHGsDPqERJjdWAWRGYSA7AwjSVLkglhgKds2386owey1Fycqq9ctHp48a5asjT9ryskkfd8lZJIgeYMFo4hOx+rkDlnPn32x5xHaZ1RdbHcVLe4J6c3u/X2M3faUsyPCGMaRRzSL4dTd48MEe+cEZLtjfZQNWcUc+QjsqSalq20teGr+y87o38A40807KSCjxLMgBU6PG0TrqXGoZUMM7glh6AJjK2Ux8FQgnxTafXK0/nQsbV8S3R3OCh2GTtGOgHU1ocqVnHdpu200D3JWNljXl28bELtPInNLMjYbGgjHm2OQ2RjnnitX8zPV2bYYYijbzzb/APlOsqy1+Ishxefwxc05N81sZNKczliJpR/N0asgDOnp5s71feenUx7HDzlX9G9WdXaXj769Mjk+GdubyWC3lMigzXQtSFRdKrpjOtcgnmZZjuSu/wBXpWMcWTSfWj0MX8PwITlFLSO9r1eXh79Ttorx5bG4Mh1Mr3EWcAEiKZkUnGBnCjOAB7K3u4u+p420QjCa3eKT9UmdDXnmYqAKAUBTcKN3LBDIZrcGSNHIFvJgFlDEflHtru7tDqVsld2uvt4P3Z/xFO7Q6ix3a6+3g/dn/EU7tDqLHdrr7eD92f8AEU7tDqLIScAl06We1kGuRxzLRmwZXMj4zPsMt+oDrWqiqotHElH9LrwMjgDjIAsdxg/7EdxkHB+n3GQD+gU3VyJ7bE/ufqZl4G7HLdyY4AybIk4AwBvP0xtU7q5BYuItJP1NltwmaPeNrROv1bNh1xnpP59K/qHookkRLEnLVtke37Oui6Va1xud7VyR4iwwWnOwJJA6DzVCikWlj4knbfz5qReHdj2hOUlgOY1jcNbErJpbUHcCYBpMknV7TtULDSNMTa8Ser42unRckSZOzRYEFbHBBB/2I9D1/wB/U7keRRbRip3vP1JL8KmOnMlrlBhG7q+pRjHhbn5X9FTSKKcleeprHBZxb92WaBYuWYgFt5MhSunYm4O+POc0SpUiJzc5OUtWb7nh9xIumSS1deuHtWI/UZ6NJ6iMpRdxdHxBwmZCGRrRSBpBWzYEL6Mifp7KUiXiTkqbZ8twWQ68mzOsgvmzPiIJILfT+I5J3PppuontZ5ZvLTM2R8NnVy6vahyACwtGDEDAAJ5+SNh+oUpFXOTVN5D5vueYZO8QaioT8nfGASR/v+u9VnhqepCZt7tdfbwfuz/iKz7tDqLHdrr7eD92f8RTu0Oosd2uvt4P3Z/xFO7Q6ix3a6+3g/dn/EU7tDqLHdrr7eD92f8AEU7tDqLHdrr7eD92f8RTu0Oosd2uvt4P3Z/xFO7Q6ix3a6+3g/dn/EU7tDqLHdrr7eD92f8AEU7tDqLHdrr7eD92f8RTu0Oosd2uvt4P3Z/xFO7Q6ix3a6+3g/dn/EU7tDqLHdrr7eD92f8AEU7tDqLNEnCrhmLNNbtlChVrZypUnJyDPv0q8MNR0Ck07RpXs+wIIFiCNwRZHIPv6turkaPGxH/U/U+zwSQrpPctOdWnuZxqIwWxz+uNs1O6uRHazu95+phOAuucCyGdjiyI/wDv7Kbq5B42I9ZP1MycFlaXms9sXwoybZz9QkocG4wGBZsHqNRpuq7CxZqO6nl8srpexrF+ZzYFYNEyFLYry+UdQVMS+FGJcsN8623G2K9mrs1W14iju8M71zvi89VlXgie/AHJJIsSSckmyOSTuT/L+mp3VyMljYiyUn6mYeByIjopswjtrZBaNpLbblefjPhX9Qqd1cg8bEbTcnaPu04RNEzuklsrOEDYtpOiDSigd4wqgE4A23PpokkRLElJJN6ffU2RWFyrOwuIMvgnNu+NhgY+nqSh8ycMmZtTPaFipXUbRi2k9VyZ843O1RSLKckqTMfNU3L5Wq05f9DujaOufq8/HXf76UqontJ729bvnxMHhEuSdVnll0E9zbJXbwn6fddht02pSHaT5szNwu4aIxCa3VCNOEtnGB7Pp8D9VKyoq227Zv7tdfbwfuz/AIise7w6ix3a6+3g/dn/ABFO7Q6ix3a6+3g/dn/EU7tDqLOX7b8evbHk6JLV+Zrzqt5NtOnHS4/5qd3h1FnVdmvyO1/Mxf4YrcgsqAUAoBQCgFAKAUAoBQCgFAKAUAoBQCgFAKAUAoBQCgFAKAUAoBQCgFAKAUAoBQCgFAKAUAoBQCgFARZeJQrnVNGMZzl1GMdc77UBTXfbvh8a6zeRMMgfRkyNv08MQZse3GKo5xWrN4bLjz/TCT8mQJ/lP4cq5WWRzn6qwyg/f41UY/TVHtGHzOqP4RtstMN/T6lbdfK5bKQEgncEbnwLj2btVHtWEuJ0Q/ANtlrFLxa+1lddfLDhvorLKY6vNpbPnGFRhj25/RVHtkOCZ0w/01tLf5pRXq/scX8oHygy3fI0wRxhOZ1Znzq0+gLjp7avh7Sp3kY7X+CS2fduad3w8P3Pd+zX5Ha/mYv8MV0nhllQCgFAKAUAoBQCgFAKAUAoBQCgFAKAUAoBQCgFAKAUAoBQCgFAKAUAoBQCgFAKAUAoBQCgFAV3EuPWtuQtxdQQk9BLKiE/oYigKc/KHw0EDva79PBJg/cdOGHtHWgPPPlU7Qpcy23d5HMYjZs+JVJMjRnwnB1BomByK4tsxHGknR9R/p3ZMPFU54kVLRK1fjr5HnnPTPUZ1YP3kn/PP6a4nGbzZ9JHG2aP5YVrWS4v+cvE+IrvUVAGAc5zknIO426bYO9Wlh7qdmWHt/aSglSTvW27TqstNU7fBmEvCQDp3w2Rnzrj/I5o8KnryENucopqNunavlX1TtEiN8jPT2HrWbVM7cPEU43ofdVNCt4z/M//AF/lXTs/E8T8Z/o8/sfqjs1+R2v5mL/DFeqfBFlQCgFAKAUAoBQCgFAKAUAoBQCgFAKAUAoBQCgFAKAUAoBQCgFAKAUAoBQCgFAKAUAoBQCgKjtVxF4LZ2i081mSKLUR/KSuI0OD9bBbVp8+nGR1oCt4lwmGytprlI1aWGOSWSRgDJNpQs/MYjMn9ILkbhQCo6Ac5we4luOHcQe5CkGA6S0SoVeSJi0a+BdSjUgBPi1FgegznhycrfU1xVFUkqdZ/OB43dXZMbMPqrqWMDzIrnAA82TqY+1ifPXFjfmx6Prvw3/b/hbxNG7fvS+ho5eoquNgPF9+pSMH24J2rPe3U3z/AGZ1LCeM4wp/lWeq/ri003V5JtM3R2xGMPvgA7bH0n+79VZvETtUdWFsU8PdcZJNLPK03xfDXL0Mi2wynPQtn26iSP0jNHiWmq5FlsUliRnvcZXwtO2l5WaTqUDfB0ofRnS2H3+4j9dWyl6v3WRzvfwVTeajh+0ql5ZokW9wGHt32+44qk4OJ3bPtMcZdc8vB0b7rs6Z40k5pQanQZTIOkIxIORn64ru2OH5W3xPlf8AUe0t48cOP9K+p+lezX5Ha/mYv8MV2HzRZUAoBQCgFAKAxmgGaAzQCgFAKAUAoBQCgFAKAUAoBQCgFAKAUAoBQCgFAKAUAoBQCgFAKAUBruJ1jVndgqqCzMxwABuST5hQHG3Hai2ubq1USMkcbSPzJAUjaQK0caYYeIeJnBOkZCaSxOwHF/KR8pEwFxw1YU5zfQvKjao2V18aqCAdWG0HPQ6vP07tg2eOLNubpLPPTLN+3BZvpqVk60MdqL6bh3D7Kx5hDCOSa6zodiWLSCPO+PpC2+Nwg8XXPLj4kJ4rcI0m3SWSSLJOrZ5nbRbImeiqT7c5/rz/AJ14s5ay5tn32z7M6w8HhGMbXO797Srz5my5l0gjcKqg5B3IBGQPRtt+mohG2nxbN9qxp4SlFKoRSeTzaTV1yyy556ojSyFT9bfQp69SCW6+0DFaRinwyt/ZfycWNjYuG63vzbka421vT963epsDnGrJxggYPQ5OMjpndR94qGle784aGkcTEcHipuqaXR3L9SeT4LjTVaGwTq31xkLgglfOfZ1BHp9hqm5JfpepvHacKavHSai1Ta4vTLWL9sj4iiKup28w8+N8/wCYWplJSi18+amWDg4mBjqT40ulO9PSPn4noV3acvhvDSVKtIbmQ5Oc5dBG3XAzGqbD+/NejgR3cNI+R/FcbtdsxJda9Mvsex9mvyO1/Mxf4YrU88sqAUAoBQHO9pe2tnY6lmnj5oCkQ61DnUcL1PhHnycADc7UB5dDeTcd4pJaTXC9zVDK0dtIdGlAAniaPEj8yRcn6vhODstV1ZsqhG6zfPl4NceD8SLwfsFZPfPbTrLGsjyxwgSJrzCX3P0W+tEL5204A31Cs4yTm455GkpzULyz6L9v5PoWlnwm8vzaXmiW2S3aON5hiY62e6hYKviOlFUKMYZhkjNa6GDbm6Sz6I9d4L2ysrsxrBdRNI66lj1ePGMnwnfIHUew1JVprUvqECgFAKAUAoBQCgFAKAUAoBQCgFAKAUAoBQCgFAKAUAoBQCgFAKA81+Ua7L3cMWfo40ZyM5BkYjqMbFF0kH/qmgOclZcYYjB23xv+vrQGleHRBgwiQMCCGCgEFd1II6EEbEUBUdqII47d9CKpkZVJCjJ1uNW+NzjJqk3UW+hvsuH2uPCHOSXuc/oGc4GcYz58eivFt1R+ndnBT36zqr6cjJUH+6lieHGf6lfDyNZt132648583T7upq2/Ix7ng01WtXm+Ga8PLw0MG2ClDofS7hMjGC2M9GYAkDB6jqMncZ6MHDxMXwPI/Edq2XYXo3J51bro3nz9XmZ4hw7li31sCJ4o38J2yVWQRknDaxHIhP8A37Z6nTEwpYS3ln89Dk2Hbdn26fYzW66S1tNLRXSadep9aNgDucgDbJJJwuw6nOOlckE5TpcT39onDA2dyxHe6tXzWmnG6PTu21xDJacNNucxKs0anQybxFI28DAFfEhGCK9o/NG23bPS+zX5Ha/mYv8ADFCCyoBQCgOJ+Uzt0nDrYmJka4djGigqxQ6SS7LnJCnA+9hUN0WjFydH5p4pfyXDmWaQtI5Gt23Y4XAPs8IA0+gDGKyt2z0dyKw4pZZ5ur4PPp4Xyarjrtr6SIiRJHVxnDozK65XT9ZTnptsemc0Sp5ZEYk96F4j3uvFZZX6L78CbLxy5D8w3U+sHIbnSagcaMgl8nwkj2bjcVVNt2WxMLCgnl9fDnn15PLNEW1geRgIwzOfMqlnOWwenQliP04+6ppyelllOOFFfm3fK3rn0T6dNeB931lJCwEodXHj0upDDfZugK5C9fZTNcKD3MRXvb3F5e9pJq0uvmfpf5I+Oy3vDYpJ21SKXjLnq2k7E+3BAPpxnz1ueU6vI7OhAoBQCgFAKAUAoBQCgFAKAUAoBQCgFAKAUAoBQCgFAKAUAoD5lkCgsxAABJJ6ADcmgPEO1nFSsk14Y2IlwI9TDXgIOWhUZCgt6CdzvvQHJ/M5lEs0q890UNK2ogICCWRBkZAXfHXfzkgUBddnkeMNGQ5hBAic5I3AJjJxsRkEA74Yeg0BD7ZS726Z6szn7kXA/rb+qufaXWGz1/wPDU9ti3wt+xRNMo6so/SK8tRk9EfeSx8KKuUkvNFgeEzj/h5vdP8A6av2OJ/aznf4lsi1xI+pOs+yd5LoK2soV8YZ1KqAfOxb6oHU5q62XFfA5MT8e2KCtSvok/uqICW/0SCRii6i0giJOtnXlqqlcnJhkyVYqDrUBRk6/UhBQioo+G2raZ7TjSxZ8fpwRe8Bs2mmSynDKzxPDGshVxGeSzW0uxP1CraRkacsB56lq1TMsObhNTjqnZ0tr8l9zBNHIkkMunUcMXjw2nCnYNqG52+6ufB2ZYcruz2fxL8altmEsPd3VdvO/LTzN/ykWAt4OHxA50LKC2ACx+jLMcADJJJ6eeuk8Q9C7Nfkdr+Zi/wxQFlQCgFAeZdsPkt79lg0EUgllkDrH4pOa5YCQgA+EYA3OfZUSVo0wpqEras4LgXZJOH8Ulj4hG00cUIeNlt5HSR204OlQ2rGXXcYyN8HGYUaJxMVzq/mufiYuewdzxC9EYSC2Jg5syIhCw5kfkKwQBDKUKDAIPhYkbeI427EMVxg4cH8stX+QicnIu4R1/3b/H+7z1VQyqzae1XLeUUvnzSs81Whv4L2Xbhz3KxK9xJb3EUkihdEs8HJzGUBOGCzM7YB8Rix1Aq6VHNObm7ZH492YuOJSW6MxSeWSaUqyszWsDoDGshH1fGnhBxgswHRqSinqWwsWWG7j8/61R6d2M7K9xyF8KFcaFlkdC2QS+l9kbY/V66t+gqSjd5s6mhAoBQCgFAKAUAoBQCgFAKAUAoBQCgFAKAUAoBQCgFAKAUAoDXcwh0ZG3VgVP3EYP8AVQHlPyo9kEishMJJZGiliOZSgRFydbEIqg52GWz5gOu4HKR34it54NJ1yFvGcCMK6gas/wDKm2MeYb43oD0r5LeBBLFxMFkSaQvoYBgFAUKGB8/hDYO4yAdwaA6h+ztoRg2luQSDgwx4yAQDjT1AZv1n00BOgtkRVREVVUAKqqAoA6AAbAUBtoCs7TBu6XIUkMY3AK41ZKkDBbYH2nagPAOAlLZoBOjIsfMyulmdZD9TKopJ2L74xnSfRQhaHa/J5bNdcRknYHRCQ+M7KxjaOFTg+JtDStjfTq/5hQk9doDzj5Yf+E/83/zoCw7O8Kve7Qf7UXVlhZWVljaNNCZjCGGQPsD4ywJ1EbYBoCTP2e4gIyF4o7MGJU8qJGKnOlWbQ6+HI3WMZ0kbZyAI7dn+JsCfnJ4zgnC8l0ZtJwo1WwMa6sHJMhwCNz4qAgcW4BxvJe34kMEtiFliymRhDzTB4wG3IKKcDGcnUALGy7OcTCpzeLM75GrTBEqAblgRpJkHRRgxnBJznAoDXxjsZcXEsEj3erl6hqiLwSgOV1YdGZmXCnwZXJ0nO2CA4F2QubVXiiuWCM7O0ryLJKc5yxAgTVIfD4ndsYA3AxQFpDwe7ErlryUx6WCYeIHJOVJXu2QQNs62G2cb4AFPc9i7m4kt5Li6lDwpozFcFQ+sASk8uGN1yVV9IcjwAbZLUBZ8E7ER2ktzJDc3WqfRr1yBz4A2PE6lju7HcmgN0HBLvDJJxCTomiWJI1kyCdepXV03GncAefYbUB9XfA7nlKsXEZhIp1F5EiIcYbCMFjUKMlclRnC+k5oCJHwziD6g9zyt2AZCr6V1DSQGj+kfSMZOgAsTpcACgM8W7PX77QcWaEZJybZJGIPRSSwXb0hRQG2fgd5pjKcQkDjSZEKRmN8Esyq2jVGDkLqIbCjoWySB8twW9YhhfNFhySmEmjZCgAGeXE6kN4s5PUj0YA0XHA78Fgl9KwyCGMkCt0Ooae5MAMnzlj4RvuaA+ZuA8S0uicSIZjkTFIyYhqJKCLl4kGnSupnBzk7dKAyeBcTIVfnJVKk5kEAYuN8DQSBGNx0LHKdcNgASLXgV+oUPxMOQMEm2A1HP1vDLt6MDagKmfs7xgYCcVDYOSzxR+LC7IEWP6MM2xOpiBgjoQwGIeB8YaJdV8Y5SBqxJC0YOfFhe5ZwRnA1HGRu2NwNXE+A8a8Pd+IYyQDzGhbTv4n2tE1ALkadjkg52xQF7PwG81R6OJS4CqH1pEVYj6zFVQE6vQHULj+d0oDD8Gvta/wC3HQRg6EVGXcEsA6yazgEDdQM5OrbAGLDhF8MLLdtjOS+tHfG3hULbxKvnOohvu9ACDg16BMGvZC2jTGweLGsDAcr3bwZPiILOBnG/WgIk/BOJliy3xUHA0aoyAPDkhza5DeFhghgeZnbRhgJ8PZ650+Lid3qKjoLYhW2Jwe7jUOo3A2PQUBA4bwLiTNILniEiqPqPbiHDA7glJIWKkZI+tjwjrkkAZbs9xMYKcVJ0n6ssMZ5m3naNU5Sk+YKxGPrHOABX23BONtnm3ypiQ4EbR4aPLEfXtmKtgqoPmCbglsgCXxHs9xZ415XFFidcgryVcPuMFnIGGwCfDGASegHQCRJwPiIa3ZL9mUBxPE5iGo4xGUkW2yuCcnK+YD0mgNY7O8Tb/wDqtH1GOVFKTkghtXLiAI8QxpI3FAfN/wAB4pleRxA+F8kzGJtaf0Ssdqug7dQxxk9diANL9meLEBRxhlPhJkMULD6niAi5S48eSG5my7YJ3oDVPwDjQ1FeJowLvgCFNSoRhMatmIzqwT/NA1HJoCVD2Z4k6BbjiaNlSrp3ZWVj4vFksu+6nAGPB7TkDi7X5Hb2OUSHiCOqPrVDGxVsNkAxlggyM7ZxnA6b0B17cB4sSSOIkDUpA+hBCADUrDuzfSNgnUDpBOykDBAhz9muOlyU4uipnZWjjZgPQWEKgn26R91AW03AeJNqC8QeLzg6opeikBMd1TALFWLEsRpwB4sgDL8F4mZHkF+FTwhbYgMu2nUefy1YZw22g9evnAGT2b4gzZfigMZL6ou6jSVZQqrq5gYYOWyN8tjJAFAc/ffJS7Imi9IkVVVmUSI0mlNC6maSQDGxzoJwoXIGCALDs/2TvrTwJcrycllhj0qAd9WuZ0Z31Ehi2knIxsOoEg8B4prY9/cIQNKiSHKnfOWNkdQ6YGARg7nOwHGfKPYX8a2onuEk/lMMTlifBqzpjRcZ6ALsOuTuQPWezX5Ha/mYv8MUBZUAoBQCgFAKAUAoBQCgFAKAUAoBQCgFAKAUAoBQCgFAKAUAoBQCgFAKAUAoBQCgFAKAUAoBQCgFAKAUAoBQCgFAecfLD/wn/m/+dAcFw/jt0IogLqcAIgAEr4A0jHnoDf5QXXrVx75/jQDyguvWrj3z/GgHlBdetXHvn+NAPKC69auPfP8AGgHlBdetXHvn+NAPKC69auPfP8aAeUF161ce+f40A8oLr1q498/xoB5QXXrVx75/jQDyguvWrj3z/GgHlBdetXHvn+NAPKC69auPfP8AGgHlBdetXHvn+NAPKC69auPfP8aAeUF161ce+f40A8oLr1q498/xoB5QXXrVx75/jQDyguvWrj3z/GgHlBdetXHvn+NAPKC69auPfP8AGgHlBdetXHvn+NAPKC69auPfP8aAeUF161ce+f40A8oLr1q498/xoB5QXXrVx75/jQDyguvWrj3z/GgHlBdetXHvn+NAPKC69auPfP8AGgHlBdetXHvn+NAPKC69auPfP8aAeUF161ce+f40A8oLr1q498/xoB5QXXrVx75/jQDyguvWrj3z/GgHlBdetXHvn+NAPKC69auPfP8AGgHlBdetXHvn+NAPKC69auPfP8aAeUF161ce+f40A8oLr1q498/xoB5QXXrVx75/jQDyguvWrj3z/GgHlBdetXHvn+NAPKC69auPfP8AGgHlBdetXHvn+NAPKC69auPfP8aAeUF161ce+f40Bz/azi078rXPK2NeNUjHGdOepo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panoramas.com/images/P/UM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657600"/>
            <a:ext cx="8493978"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72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pressure</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99148"/>
            <a:ext cx="3490913" cy="482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a:off x="4305300" y="1752600"/>
            <a:ext cx="228600" cy="426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1" y="2164591"/>
            <a:ext cx="3276600" cy="2308324"/>
          </a:xfrm>
          <a:prstGeom prst="rect">
            <a:avLst/>
          </a:prstGeom>
          <a:noFill/>
        </p:spPr>
        <p:txBody>
          <a:bodyPr wrap="square" rtlCol="0">
            <a:spAutoFit/>
          </a:bodyPr>
          <a:lstStyle/>
          <a:p>
            <a:r>
              <a:rPr lang="en-US" dirty="0" smtClean="0"/>
              <a:t>As altitude increases, the atmospheric pressure decreases.</a:t>
            </a:r>
          </a:p>
          <a:p>
            <a:endParaRPr lang="en-US" dirty="0"/>
          </a:p>
          <a:p>
            <a:r>
              <a:rPr lang="en-US" dirty="0" smtClean="0"/>
              <a:t>What happens to the boiling point of water as you go to higher altitudes? To lower altitudes?</a:t>
            </a:r>
            <a:endParaRPr lang="en-US" dirty="0"/>
          </a:p>
        </p:txBody>
      </p:sp>
    </p:spTree>
    <p:extLst>
      <p:ext uri="{BB962C8B-B14F-4D97-AF65-F5344CB8AC3E}">
        <p14:creationId xmlns:p14="http://schemas.microsoft.com/office/powerpoint/2010/main" val="53170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pressure</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98" y="846956"/>
            <a:ext cx="3490913" cy="482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a:off x="4618572" y="991149"/>
            <a:ext cx="228600" cy="426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5400000">
            <a:off x="3354092" y="3073142"/>
            <a:ext cx="3467616" cy="369332"/>
          </a:xfrm>
          <a:prstGeom prst="rect">
            <a:avLst/>
          </a:prstGeom>
          <a:noFill/>
        </p:spPr>
        <p:txBody>
          <a:bodyPr wrap="none" rtlCol="0">
            <a:spAutoFit/>
          </a:bodyPr>
          <a:lstStyle/>
          <a:p>
            <a:r>
              <a:rPr lang="en-US" dirty="0" smtClean="0"/>
              <a:t>Altitude (height above sea level)</a:t>
            </a:r>
            <a:endParaRPr lang="en-US" dirty="0"/>
          </a:p>
        </p:txBody>
      </p:sp>
      <p:pic>
        <p:nvPicPr>
          <p:cNvPr id="1026" name="Picture 2" descr="C:\Users\Laura\Downloads\Boiling at higher pressure.jpg"/>
          <p:cNvPicPr>
            <a:picLocks noChangeAspect="1" noChangeArrowheads="1"/>
          </p:cNvPicPr>
          <p:nvPr/>
        </p:nvPicPr>
        <p:blipFill rotWithShape="1">
          <a:blip r:embed="rId3">
            <a:extLst>
              <a:ext uri="{28A0092B-C50C-407E-A947-70E740481C1C}">
                <a14:useLocalDpi xmlns:a14="http://schemas.microsoft.com/office/drawing/2010/main" val="0"/>
              </a:ext>
            </a:extLst>
          </a:blip>
          <a:srcRect l="24363" t="14952" r="16215"/>
          <a:stretch/>
        </p:blipFill>
        <p:spPr bwMode="auto">
          <a:xfrm>
            <a:off x="228600" y="1293571"/>
            <a:ext cx="3848100" cy="413069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32787" y="1339334"/>
            <a:ext cx="312906" cy="369332"/>
          </a:xfrm>
          <a:prstGeom prst="rect">
            <a:avLst/>
          </a:prstGeom>
          <a:noFill/>
        </p:spPr>
        <p:txBody>
          <a:bodyPr wrap="none" rtlCol="0">
            <a:spAutoFit/>
          </a:bodyPr>
          <a:lstStyle/>
          <a:p>
            <a:r>
              <a:rPr lang="en-US" dirty="0" smtClean="0"/>
              <a:t>a</a:t>
            </a:r>
            <a:endParaRPr lang="en-US" dirty="0"/>
          </a:p>
        </p:txBody>
      </p:sp>
      <p:sp>
        <p:nvSpPr>
          <p:cNvPr id="10" name="TextBox 9"/>
          <p:cNvSpPr txBox="1"/>
          <p:nvPr/>
        </p:nvSpPr>
        <p:spPr>
          <a:xfrm>
            <a:off x="4229586" y="4622284"/>
            <a:ext cx="312906" cy="369332"/>
          </a:xfrm>
          <a:prstGeom prst="rect">
            <a:avLst/>
          </a:prstGeom>
          <a:noFill/>
        </p:spPr>
        <p:txBody>
          <a:bodyPr wrap="none" rtlCol="0">
            <a:spAutoFit/>
          </a:bodyPr>
          <a:lstStyle/>
          <a:p>
            <a:r>
              <a:rPr lang="en-US" dirty="0" smtClean="0"/>
              <a:t>b</a:t>
            </a:r>
            <a:endParaRPr lang="en-US" dirty="0"/>
          </a:p>
        </p:txBody>
      </p:sp>
      <p:sp>
        <p:nvSpPr>
          <p:cNvPr id="8" name="TextBox 7"/>
          <p:cNvSpPr txBox="1"/>
          <p:nvPr/>
        </p:nvSpPr>
        <p:spPr>
          <a:xfrm>
            <a:off x="76201" y="5770213"/>
            <a:ext cx="8915400" cy="923330"/>
          </a:xfrm>
          <a:prstGeom prst="rect">
            <a:avLst/>
          </a:prstGeom>
          <a:solidFill>
            <a:schemeClr val="bg1"/>
          </a:solidFill>
          <a:ln>
            <a:solidFill>
              <a:schemeClr val="accent1"/>
            </a:solidFill>
          </a:ln>
        </p:spPr>
        <p:txBody>
          <a:bodyPr wrap="square" rtlCol="0">
            <a:spAutoFit/>
          </a:bodyPr>
          <a:lstStyle/>
          <a:p>
            <a:r>
              <a:rPr lang="en-US" b="1" dirty="0" smtClean="0"/>
              <a:t>Answer: b. </a:t>
            </a:r>
            <a:r>
              <a:rPr lang="en-US" dirty="0" smtClean="0"/>
              <a:t>The water will boil at a higher temperature than 100</a:t>
            </a:r>
            <a:r>
              <a:rPr lang="en-US" dirty="0" smtClean="0">
                <a:latin typeface="Arial"/>
                <a:cs typeface="Arial"/>
              </a:rPr>
              <a:t>°C</a:t>
            </a:r>
            <a:r>
              <a:rPr lang="en-US" dirty="0" smtClean="0"/>
              <a:t> at low altitudes (more KE needed to vaporize liquid). This concept is used in pressure cookers, which cook the food faster, by increasing of the “atmospheric pressure” above the liquid.</a:t>
            </a:r>
            <a:endParaRPr lang="en-US" dirty="0"/>
          </a:p>
        </p:txBody>
      </p:sp>
    </p:spTree>
    <p:extLst>
      <p:ext uri="{BB962C8B-B14F-4D97-AF65-F5344CB8AC3E}">
        <p14:creationId xmlns:p14="http://schemas.microsoft.com/office/powerpoint/2010/main" val="276530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19" y="152400"/>
            <a:ext cx="7520940" cy="548640"/>
          </a:xfrm>
        </p:spPr>
        <p:txBody>
          <a:bodyPr/>
          <a:lstStyle/>
          <a:p>
            <a:r>
              <a:rPr lang="en-US" dirty="0" smtClean="0"/>
              <a:t>Atmospheric pressure</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031" y="484182"/>
            <a:ext cx="3490913" cy="482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a:off x="4674634" y="959568"/>
            <a:ext cx="228600" cy="426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5400000">
            <a:off x="3354092" y="3116765"/>
            <a:ext cx="3467616" cy="369332"/>
          </a:xfrm>
          <a:prstGeom prst="rect">
            <a:avLst/>
          </a:prstGeom>
          <a:noFill/>
        </p:spPr>
        <p:txBody>
          <a:bodyPr wrap="none" rtlCol="0">
            <a:spAutoFit/>
          </a:bodyPr>
          <a:lstStyle/>
          <a:p>
            <a:r>
              <a:rPr lang="en-US" dirty="0" smtClean="0"/>
              <a:t>Altitude (height above sea level)</a:t>
            </a:r>
            <a:endParaRPr lang="en-US" dirty="0"/>
          </a:p>
        </p:txBody>
      </p:sp>
      <p:sp>
        <p:nvSpPr>
          <p:cNvPr id="7" name="TextBox 6"/>
          <p:cNvSpPr txBox="1"/>
          <p:nvPr/>
        </p:nvSpPr>
        <p:spPr>
          <a:xfrm>
            <a:off x="4305666" y="1567623"/>
            <a:ext cx="312906" cy="369332"/>
          </a:xfrm>
          <a:prstGeom prst="rect">
            <a:avLst/>
          </a:prstGeom>
          <a:noFill/>
        </p:spPr>
        <p:txBody>
          <a:bodyPr wrap="none" rtlCol="0">
            <a:spAutoFit/>
          </a:bodyPr>
          <a:lstStyle/>
          <a:p>
            <a:r>
              <a:rPr lang="en-US" dirty="0" smtClean="0"/>
              <a:t>a</a:t>
            </a:r>
            <a:endParaRPr lang="en-US" dirty="0"/>
          </a:p>
        </p:txBody>
      </p:sp>
      <p:sp>
        <p:nvSpPr>
          <p:cNvPr id="10" name="TextBox 9"/>
          <p:cNvSpPr txBox="1"/>
          <p:nvPr/>
        </p:nvSpPr>
        <p:spPr>
          <a:xfrm>
            <a:off x="4350794" y="4572000"/>
            <a:ext cx="312906" cy="369332"/>
          </a:xfrm>
          <a:prstGeom prst="rect">
            <a:avLst/>
          </a:prstGeom>
          <a:noFill/>
        </p:spPr>
        <p:txBody>
          <a:bodyPr wrap="none" rtlCol="0">
            <a:spAutoFit/>
          </a:bodyPr>
          <a:lstStyle/>
          <a:p>
            <a:r>
              <a:rPr lang="en-US" dirty="0" smtClean="0"/>
              <a:t>b</a:t>
            </a:r>
            <a:endParaRPr lang="en-US" dirty="0"/>
          </a:p>
        </p:txBody>
      </p:sp>
      <p:pic>
        <p:nvPicPr>
          <p:cNvPr id="2050" name="Picture 2" descr="C:\Users\Laura\Downloads\Boiling at lower pressure.jpg"/>
          <p:cNvPicPr>
            <a:picLocks noChangeAspect="1" noChangeArrowheads="1"/>
          </p:cNvPicPr>
          <p:nvPr/>
        </p:nvPicPr>
        <p:blipFill rotWithShape="1">
          <a:blip r:embed="rId3">
            <a:extLst>
              <a:ext uri="{28A0092B-C50C-407E-A947-70E740481C1C}">
                <a14:useLocalDpi xmlns:a14="http://schemas.microsoft.com/office/drawing/2010/main" val="0"/>
              </a:ext>
            </a:extLst>
          </a:blip>
          <a:srcRect l="23125" t="21491" r="17251"/>
          <a:stretch/>
        </p:blipFill>
        <p:spPr bwMode="auto">
          <a:xfrm>
            <a:off x="287103" y="880451"/>
            <a:ext cx="3927986" cy="442543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400" y="5435200"/>
            <a:ext cx="8839200" cy="1200329"/>
          </a:xfrm>
          <a:prstGeom prst="rect">
            <a:avLst/>
          </a:prstGeom>
          <a:solidFill>
            <a:schemeClr val="bg1"/>
          </a:solidFill>
          <a:ln>
            <a:solidFill>
              <a:schemeClr val="accent1"/>
            </a:solidFill>
          </a:ln>
        </p:spPr>
        <p:txBody>
          <a:bodyPr wrap="square" rtlCol="0">
            <a:spAutoFit/>
          </a:bodyPr>
          <a:lstStyle/>
          <a:p>
            <a:r>
              <a:rPr lang="en-US" b="1" dirty="0" smtClean="0"/>
              <a:t>Answer: a. </a:t>
            </a:r>
            <a:r>
              <a:rPr lang="en-US" dirty="0" smtClean="0"/>
              <a:t>The water will boil at a temperature lower than 100</a:t>
            </a:r>
            <a:r>
              <a:rPr lang="en-US" dirty="0" smtClean="0">
                <a:latin typeface="Arial"/>
                <a:cs typeface="Arial"/>
              </a:rPr>
              <a:t>°C</a:t>
            </a:r>
            <a:r>
              <a:rPr lang="en-US" dirty="0" smtClean="0"/>
              <a:t> at high altitudes (less KE needed to vaporize enough water to equal atmospheric pressure). Because the water is cooler when it boils, directions on cake mixes and mac ‘n cheese boxes tell you to cook the food for _______ .</a:t>
            </a:r>
            <a:endParaRPr lang="en-US" dirty="0"/>
          </a:p>
        </p:txBody>
      </p:sp>
    </p:spTree>
    <p:extLst>
      <p:ext uri="{BB962C8B-B14F-4D97-AF65-F5344CB8AC3E}">
        <p14:creationId xmlns:p14="http://schemas.microsoft.com/office/powerpoint/2010/main" val="28840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760"/>
            <a:ext cx="8610600" cy="548640"/>
          </a:xfrm>
        </p:spPr>
        <p:txBody>
          <a:bodyPr/>
          <a:lstStyle/>
          <a:p>
            <a:r>
              <a:rPr lang="en-US" dirty="0" smtClean="0"/>
              <a:t>Boiling Temperatures of liquids at different pressures</a:t>
            </a:r>
            <a:endParaRPr lang="en-US" dirty="0"/>
          </a:p>
        </p:txBody>
      </p:sp>
      <p:pic>
        <p:nvPicPr>
          <p:cNvPr id="3" name="Picture 2"/>
          <p:cNvPicPr/>
          <p:nvPr/>
        </p:nvPicPr>
        <p:blipFill rotWithShape="1">
          <a:blip r:embed="rId2">
            <a:extLst>
              <a:ext uri="{28A0092B-C50C-407E-A947-70E740481C1C}">
                <a14:useLocalDpi xmlns:a14="http://schemas.microsoft.com/office/drawing/2010/main" val="0"/>
              </a:ext>
            </a:extLst>
          </a:blip>
          <a:srcRect l="25741" t="52911" r="46196" b="15003"/>
          <a:stretch/>
        </p:blipFill>
        <p:spPr bwMode="auto">
          <a:xfrm>
            <a:off x="609600" y="1447800"/>
            <a:ext cx="8029575"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377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Changes</a:t>
            </a:r>
            <a:endParaRPr lang="en-US" dirty="0"/>
          </a:p>
        </p:txBody>
      </p:sp>
      <p:sp>
        <p:nvSpPr>
          <p:cNvPr id="3" name="Text Placeholder 2"/>
          <p:cNvSpPr>
            <a:spLocks noGrp="1"/>
          </p:cNvSpPr>
          <p:nvPr>
            <p:ph type="body" idx="1"/>
          </p:nvPr>
        </p:nvSpPr>
        <p:spPr/>
        <p:txBody>
          <a:bodyPr/>
          <a:lstStyle/>
          <a:p>
            <a:r>
              <a:rPr lang="en-US" dirty="0" smtClean="0"/>
              <a:t>Chem B, Unit 8, day 4</a:t>
            </a:r>
            <a:endParaRPr lang="en-US" dirty="0"/>
          </a:p>
        </p:txBody>
      </p:sp>
      <p:sp>
        <p:nvSpPr>
          <p:cNvPr id="4" name="TextBox 3"/>
          <p:cNvSpPr txBox="1"/>
          <p:nvPr/>
        </p:nvSpPr>
        <p:spPr>
          <a:xfrm>
            <a:off x="4038600" y="3766066"/>
            <a:ext cx="4653838" cy="1477328"/>
          </a:xfrm>
          <a:prstGeom prst="rect">
            <a:avLst/>
          </a:prstGeom>
          <a:noFill/>
        </p:spPr>
        <p:txBody>
          <a:bodyPr wrap="none" rtlCol="0">
            <a:spAutoFit/>
          </a:bodyPr>
          <a:lstStyle/>
          <a:p>
            <a:r>
              <a:rPr lang="en-US" dirty="0" smtClean="0"/>
              <a:t>THE DAY’S TASKS:</a:t>
            </a:r>
          </a:p>
          <a:p>
            <a:pPr marL="285750" indent="-285750">
              <a:buFontTx/>
              <a:buChar char="-"/>
            </a:pPr>
            <a:r>
              <a:rPr lang="en-US" dirty="0" smtClean="0"/>
              <a:t>Revisit evaporation and boiling of liquids.</a:t>
            </a:r>
          </a:p>
          <a:p>
            <a:pPr marL="285750" indent="-285750">
              <a:buFontTx/>
              <a:buChar char="-"/>
            </a:pPr>
            <a:r>
              <a:rPr lang="en-US" dirty="0" smtClean="0"/>
              <a:t>Heating curve of a substance.</a:t>
            </a:r>
          </a:p>
          <a:p>
            <a:pPr marL="285750" indent="-285750">
              <a:buFontTx/>
              <a:buChar char="-"/>
            </a:pPr>
            <a:r>
              <a:rPr lang="en-US" dirty="0" smtClean="0"/>
              <a:t>Phase diagram of a substance.</a:t>
            </a:r>
          </a:p>
          <a:p>
            <a:pPr marL="285750" indent="-285750">
              <a:buFontTx/>
              <a:buChar char="-"/>
            </a:pPr>
            <a:r>
              <a:rPr lang="en-US" dirty="0" smtClean="0"/>
              <a:t>Previewing tomorrow’s lab.</a:t>
            </a:r>
            <a:endParaRPr lang="en-US" dirty="0"/>
          </a:p>
        </p:txBody>
      </p:sp>
    </p:spTree>
    <p:extLst>
      <p:ext uri="{BB962C8B-B14F-4D97-AF65-F5344CB8AC3E}">
        <p14:creationId xmlns:p14="http://schemas.microsoft.com/office/powerpoint/2010/main" val="2705158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Liquid molecules Escaping to the gas Phase.</a:t>
            </a:r>
            <a:endParaRPr lang="en-US" dirty="0"/>
          </a:p>
        </p:txBody>
      </p:sp>
      <p:pic>
        <p:nvPicPr>
          <p:cNvPr id="1026" name="Picture 2"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5872162" cy="4832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981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Curve</a:t>
            </a:r>
            <a:endParaRPr lang="en-US" dirty="0"/>
          </a:p>
        </p:txBody>
      </p:sp>
      <p:sp>
        <p:nvSpPr>
          <p:cNvPr id="4" name="AutoShape 2" descr="data:image/jpeg;base64,/9j/4AAQSkZJRgABAQAAAQABAAD/2wCEAAkGBxQSEhQSExQUFRQWFBUWGBcWFRUVFhcXFRcdFxQVGBcYHCggGhsnGxgVIjEhJSksLi4uGB8zODMsNygtMCsBCgoKBQUFDgUFDisZExkrKysrKysrKysrKysrKysrKysrKysrKysrKysrKysrKysrKysrKysrKysrKysrKysrK//AABEIANAA8wMBIgACEQEDEQH/xAAbAAEAAgMBAQAAAAAAAAAAAAAABAUBAwYCB//EAFIQAAEDAgMEBAYLDAkDBQAAAAEAAgMEERIhMQUyQVEGEyJhI0Jxc4HBFBUzUlNUkZKTodEkYnJ0goOUorGztNMWNGOjssLD0vAHQ0SEpNTh4//EABQBAQAAAAAAAAAAAAAAAAAAAAD/xAAUEQEAAAAAAAAAAAAAAAAAAAAA/9oADAMBAAIRAxEAPwD7giIgIow2hFiw9bHixFlsbb4hq219e5HbQiGssYyDs3tHZJsHa6E5XQaqnaWGQxtjkkcGtecAZYB5cG3LnDix2nJefbM/AT/NYf2PWKf+tzeYp/8AFMrFBzWyem1NVSTRQCaR8DsMoERGA3LbZ65tcMr6K09tx8DUfRH1KhgnZS1tc1kbQ6U0cvBjSZy6HE5wByxRknLU966MT9ZAXkMzjcT2rs0N+3ldvfyQavbdvwVR9C8/sCe3Dfg6j9Hm/wBqns0HkC9IK725j4tnH/pqj1MWHbciGon/AEap/lqyRBWe30P9t+jVH8tYG34f7X009QP2xq0RBW+3sPN/0Mw/yIduwe//AFH/AO1WSIK0bfp/hW+m4/aFg9IaX4eP5wVmiCrPSSk+Mw/SN+1G9I6Q6VMH0jPtVoiCuG3qX4xB9Kz7V69uqb4xB9Kz7VOLRyCibSjHVSEAg9W+xa0FwOE5tB1dyCANrQfDw/SM+1em7ShOksR/Lb9q2exWe8Z80LyaGL4OP5jfsQBXRfCR/Pb9q2CoZ75vzgtB2fD8FH8xv2Kp2Vs2AzVngYrCZg9zZ8XjPLvQX4eOY+VZxDmoJ2LTH/x4PomfYvDuj9Kdaan+hj+xBZIub6RbDpmUs7mU8LXCJ5a5sTA5rg3skEDIgrpEBERAREQUg6PDrRIZC7wheWlrLHtYmNOW605gaXzzOa0ydFWdnC8twtAaMLSAcAjJtbMYWjLQHNdCiCroWWqZgNBDTAeQGVWirqQfdNQfvIB+8+1WKDnqqMDacdxds1HIw3AIJhla5oPolerqssIn7oAY7UXaAG8QOHcqbpGSyp2fINPZEkTu5ssElv12Rq5rnWjkNyOw7MDERlqG8T3INwCyiICIiAiIgIiICIiAiIgLRXNvHIBiJLHCzThdod08D3retFcLxvBAN2kWJwg3GhPAIN6IiCq6QQSubH1WM2kJeGSdU4t6t4b2rjISGMkd2h0XO/8ATukqGz7SdPU9f91NZbBhDXsiY5zgOAs9jbf2d+K7dcv/ANPe1TyzYsXX1M84yt2ZXYo8/GGDAQeRA4IOoREQVnSYfcs/m3KzVb0jH3NL+D6wrJAREQEREBERBApR4ec90Q+QO+1T1Boz4afyxj9S/rU5Bz/TcltM2UW8FUUsmfvWzsD/ANQuVztAHq32xXwutgNn6eKeagdLaTraKqjGroJQPLgNvrstonE1IJLBwkha62LCDjaDvcNdUFiiIgIiICIiAiIgIiICIiAo9efBu3dPGF2+kKQtFc6zHG9tM8OLjy4oN6IiCm6Y1pho5nM90c0RR+dmcIotPvnhSdi0ghj6luLBFgjaHCwDWRMaMH3uXy4lXbcvLWUdON1hkqpORETeriB/OSNd+bVxSDtS5EXk4uvfsNFwPFHC3cTxQSUREFb0j/q0n5I+V4CslWdI/wCru/DiHyysVmgIiIACIiAiIgr9nm81T3SRj+6YfWrBVuyz4ar88z+HiPrVkgw5twQdCLfKuZ6JttsyGMlp6qMwHHe3gXmLtW/BXTrl+jZDG1sINuqrpRpit1+CoGXLwyDqEREBERAREQEREBERAREQFprL4DbFq3d3t4f88l1uWitF22tftM44fHGd/rtx04oN6IqrpPtI09NJIwYpTZkTffSyHBE35xF+66CD0c8NU1lXbIvbSxnW8dNfER+efMPyQrmibYy7ucpvhNyew0Xdyd3crLXsLZopqeKAEnq2NaXHMuI3nE8SXXJ8q3UhzkzB8IdBa2QyPM96CQsBZRBXdIB4E+ch/fMVioG2z4IedgHyzMU9AREQERUGwK+aWWYOuY2GzXFowP7RbeNwAFuzpiccxmOIX6IiCr2SfDVnn2fw0KtFV7IHhqz8YZ/Cwq0QFzNI7DX10QxDEyjn7OpxF8Lv3Iv3FdMua2p2dowm1+tpnt1w3MM8Txn3B7zby80HSoosG0oXkhsjDZzmmzhk5j+rc3yh4ItzW0VLPft+cP8AnNBtReI5Q6+Eg2NjY3sbA2+Qg+le0BERAREQERYJtmdEGUWGuB0IPkz4X/YQsoCjbQthF8PukW9e3ujbaeNy77KSCo20HWaM7eEiG7i1kaLW4X0vwvfggkrmZfuvaDWjOGh7TuTqqRvYbr4kTi43GsreSs+ke1fY0DpGtxyEhkUd7dZM84Y2ek6ngATwWej2y/Y0DYy7G/N8jzrJK84pHnyuJsOAsOCCxstFMD2szvu1FvQOY71IWikGTr4t9+pvx4chyCDeiIgrdv36tnn6Yf37FZKs2+exH+M0375is0BERBgrluhRc100ZxBgcMDSWOIAyJfgaOrdoMB97e+ZA6pUPRupkfJUiSXHhkIawhgLG4nW3ToQB8nO6C+RUe1W1eM9S44S5lgOqy7JvixC+DFYm3a5LFQaoMaG4zIJ3XIEOExdc7C119B1Vs2i+negmbLHhavz7f4eIKxVRs4SF9UWuYB1/ZuwkgiKMG5DhcZHkrBwkzsWai12u08a/a15IN65jpi0ibZ0gAIFYI3YtMMsb2j04xHbvAXQASXzLLYjwdu8Brr3rjv+qMlWyjjlh6m8VTTyPLsWWGUYC2/DEWA8bE2QbKqn2dje50xY678WZAJL3dbYObYnwhBc3MANNxhutbabZrhgDzGQQzFYMN+rawdotzGFoudMzmr+o2Gx47cUJIF9XizyRjsRmAbIdhR3cRDFnYbz822s7K1h5OKDVseopaaFrWTgsLsIc9wzc1jRbQeKGn034qW7pDTDPro7WvvDPXTjw+sc1XxdF24WMeOsY18jiHSv7TXNDQHANAcLNAwHs2HFbo+j8YB8BHdzMLrzSkmzg5jcRFyLtbnwtYZBBdxvDgHDMEAg8wcwvSiM6xrQAyPJjQLyP3hkQTgva3jankFsLpLnsstcW7Z08YkYMj3ceYQb0WgPk943ePjnd4Hd17uHMrAkk9429jft8Rujd0PPggkKLtVrTDKHuwtMbw5xzwjCbu9AzXp0smfgwcgd8ZniNOHNaq1hkZJE6MljxgNntBLHiznd1roOYHR6OPE5taWxOIcACeyzAIw1rmPHZs22I3ya0Agi5kydHXEWirXtc4nPG917BugMmRDg45e+IXr+icRdcslzkkcT1ke84AOlsNMQAGEZC17C5JU/R0RzRSxtcxrWEllonEubEYmDFi7PZcTlqdTyC92e1sUUbMbXYWhuK4zIyJtfmUq5wQA1xJD4iRHZzgDIN4cGmzrnkHclzdP0QjYxoLZ3FrIr2MDcTmDC0AA9kgXuBYHiXFU/S2odROZTUcEvXVbmRh7Or8E2N1+uaxlyQ102jrN5nPMOioj7MrXTa09IXRw8WyVBFp5R+ACYgeZlXTKt2VTtp4o4I4pGsZ2BcsOTfHccVziNzfUkm6kiqOXgpBdpPiZW8U9rUoJKj0QydkB4R+jsXjHM8jzHBYNUbe5yboOjePi72o4rRRVWTuy73V7btblvnP0aE80Fgi0CpzAwv3iN08OPk5FeRWCwOGTNrne5u8XgcteQ4oIu3z2Yvxmn/eBWap9sVAcIRhd7vA7NjmjN44kWv3aq4QEREBc10Sc4y1bnFx8IBdzMOjn9kZk2HLvuNV0NRMGMc83s1pcbZmzRc2XO9BmxmOWVhaS+R2INcHFpa53ZNnOHEm41ug6ZERBX7J1n8+7/AAMCsFA2T/3fPyeoKegKk6bUploaiNpcHPjLQWi5uSLejmeAuVdqPXsu0Czj24902NsYuT3cxxF0GrYtYJqeCYaSQxyDyPYHD9qmqg6Bm1BBHe/Uh9P+jvdD/kV+gIiICIiAiIgIiICIiCLtXaDKeF88psxjS42FyeQA4uJsAOJIVJsTZ8mdXUtHsid8fYccoIWuvDA23jAG7ubyeAFtVIPbGoE5v7Dp3+AB0qJ2mxqCOMbCLM5uu7g0ro6o7uYHbbqL+gcj3oN6IiAo9C67TmT4SQZtw6SOFrd2l+OqkKPRXwm+Lfk39fdHW/Jtp3WQSEREFdtr/s/jEX1En1KxVdtc9qn/ABhv+B59SsUBERB5Y2yyBZZRAREQV+x9JfPzfU8j1KUyqY57ow9pe22JoIxC+lxw4KLsTcf5+o/fOCgV3Rhsr3vMrxiJOEBuG5FiSNC4eKbXBAOdggu2TtNrOabmwsQbm17DnlmtdaLhuQPhI9TbRwNxzPdxVRs7ouyGVkge52C9sQBObXNsHagWcSRxIBVxVkdi+HN7d4Xz1y5HLVBS9EhgdWw8GVsrh5Jw2oP60rl0K53ZZLdpVsfB8NJMPwj1sT/qjjXRIAWCsogxf/n7EuqXaux5ZXSFkwjEjYhcNJe0xOJBDg4ZG/JV0XR2qO9VOAEkrwLyOyfkxmJz74QBkdRjdnxQdYih7IpDDCyNzsRaDd2eZJJ8YknXUm6mICxdZuiAuX2vO6tldQwuLYmW9lytuCARcUrHcHuG8RutPAuFpG3dqyOk9hUp+6HNDpJLYm00R/7jhxebEMZxOZyBVnsfZkdNE2GIENbe5Ju5zibve9xzc9xuSTqSgkwQtY1rGANa0BrWgWDWtFgAOAAWureRgtfN40F+ByPId6kKPVnNm9vjdNvFOvMd3kQbg5ZBQOXIVcG0I2kwvD8LnABzsRMbMo7h4zeQXkkHUN4IOvJUbZu5pbtyG2LFrI43uOd724XtwVJTMr8bcT2iPECfcy7q8QNjYZyWuCR2bEWzzV3s23Vi2DefuXw5vPPjz77oJSIiCs2w7t0v4wP3Mv2KzVbtc9ul/GP9GVWSAiIgAoiICIiCt2B7k7z9V/ESKyVV0aN4XfjFX/FSq1QFpqTmzMi7xoL3yOR5eVblpn1Zvb/i6brt77312QUtY/BtOn/tqSpaT3wyROaPkfJ8hXQLn+kwwz0EumGqLD5JoZGAfOLPqXQICIiAiIgIiw42zOQCDK5/bO23mT2JRhr6kjtvOcVM0+PLbV9t2K4LtchcqNLtWWuJioXYIBcSVlgQeBZSg5SO1vIey0jLEbgXmyNlRUsYihbhbckkkuc9x3nvec3OPEnNBr2HsdlLHgYXOc4l8kjzeSWQ70j3cScstAAALAAKxREBRawAuiuAfCcXWt2HZgeMe7vJ4KUotZvRbvumWIZ+5v3OTvVdBJASyyiBZaKE9gEEHU3DcPE8FvWmj3G72njb3pQbkREFbtYeEpPxg/w8yslW7VF5aTz7j/7eX7VZICIiDy3vXpEQEREFX0bHgT5+q+upkVoq3o8PA/nqg/LPIVZIC0VA7UeV+3ztbsOztx5W778FvWioIxRbu+bXvf3N273+q6Cl6eN+5DJ8DPSz+QQ1Ecjv1WuXQgqr6UUhmo6qIavp5mj8JzCG/XZbth1YmpoJhpJDG/57A71oJyIiAij7Qr44I3SzSMjjbq57g1o9JVD7aVVZlSM9jwn/AMmoYcbhzhpzY/lSYR965Ba7Z23DShplccTzaONoLpZHe9jYM3H9nFU7dlz13arR1VPq2jY65eOBqpG73mmnDqCXqz2P0eip3GQYpJ3Cz55Tjlf3YtGt+9aA0clbIPMbA0BrQAALAAAAAaAAaBekRAREQFHqj2os7XefFvfwb8ifF537rcVIWifej3t43tpuO3u712Qb0REBaaMWjZkR2RkTiIy4nity0UHuUdsNsDd03bpwPEIN6IiCt2l7tS+ckP8AcvHrVkqvaR+6KX8KX90VaICIiAiIgIubqtj1BFQGyW617CD1jwcLZC9wzaQy7CI8r5Nv3CXS7MlbhLpSSJI3mz5LENhEb22J0L7uscr56oJGwB4EfhzH5ZXlWKgbCHgGeV5+V7ip6Ao1S7txC9rvdlhvfwbja/i8791uKkqDtOrZF1b5H9WwOcXOJDWWwO90J0HrsgmkXyXHdFNuRw01LTvDg7HLTi2GwMFQaYXu65uQ3QGwNzYKf/SsS5UUEtUfhLdTTjv66QAPHmw9cpsno1U9Y9lfVRwmSokmhZS5Od1knWv8I5ugfYgWuCL3CD6BtXa8FM3HPKyMaDEc3Hk1urj3AEqoO1qupypYOpYdJ6tpbcEaspgRIfy8HpUrZWw6SncJGNaZXdnrpHGWZxFzbrZCXHR2V+BVpLWxte2N0jA9260uAc7yDigqNn9F42yCed76qcG7ZJrER+ajADI/KBfmSr5eesGeYy1zGWV8/QR8q9ICIiAiIgLCyiDC0Tt7cZtexdxtbskaeMpCjze6R7vj63xaeL60EhERAWigPgo8wew3NowtOQzA4DuW8rRQG8UZu43Y3NwwuPZGZHA9yDesLKIKvaA+6aXyzfu//tWira0fdNP3NmP1NHrVkgIiIMBZREESo2ixkjInE4n6WaSBfJuI6C5BAvrZambZiL2su673vjbdjwC+O+JtyPvXW5gX0W2q2dHI9r3NOJoIBDnN1/BIuRnYnS+VlF2jDBFaZw7TMcgHWYbkAue7C5waSAXG50F0HN7E6Rtx4zUU7aSJropQ6aNpZNfGXuBzFty173vkdVb/ANLWSEilhqKo++jjLIs/7aXCw/kkqi6O9FtnGeV0MMsM4tI/G5pe0yF2gJdg7QdllzFwbrrfak/D1Hz2/wC1BXCLaM+8+CjZyjBqZrcLSPDWMP5DliPonTtlikka+pkDiesqJDKWnAbFrHdlufBgFtVY+1LvjNT86M/tYodXThssbHVFTiO6R1Ra0uu0Yj1eV8wEF+AoW0tmsnBa+9iyRhAtYiVuF17jkotVTOjYXOqqiwsMmwEkk4WtA6rMkkD0qBLXtaAfZlTYx9ZlFC6wwucAQIb4iI5MteyUHiXoTE50hL3gPcXNDQ1uG7A0gkC7hcZA6A24lTpOi8Lmhri84YWwtOI3aG3LXjhiBNwTpYWW9lBKQCKuaxAO5T8fzSz7XTfG5fo6f+Wgrv6HRYXAuccRJza2zcQsWtbazWadnuAXSKs9gTfGpPo4f9iy2inH/kuPlij9QCCyRV3sSo+MD0wt9TgvJpanhUM+g/8A0QWaKr9i1XxiL9GP85PY1X8Yg/Rnfz0FoirPY9X8PB+jP/nrIhq/hqc/mJB/rILJR5T4SMXGj8sN75Djw9aiYKv4SmP5qQf6pVfLtGUODjVUIAYXWJcAWuIaH+6aXyv3oOjRVg9l86Y/Sfasg1fKnP5Ug/ylBYu0WmgHgo74gcDd43dujePE8yq+oqqhtg4UrcWQxTPbc2uQLx55XWuhqZ8DBGykc0Ns3DUyEEMs02PVG9skF2iq+vrPgKf9JkH+ghqKz4vT/pUn/wAdB7qv61B5uc/XGPWrFVcEU7p2SSMjY1kcjexK6Qlz3MIyMbbCzDx5K0QEREBERAXmSMOBa4Ag5EHMEcl6RBqipmNc5zWgOfbEQMzbS/yn5StqIgLRLRsc9sjm3ey+E3OV+7Q+nRb0QaqmnbI0seLtOuZB5ggjMEGxBGYIUQbEguDg3WYB2n2w2LdL2Js54B1GJ1tSp4WUGGNAAA0AsPQsoiAq+u2uyGRrJA4Asc/Hl1YawgOub3Gbm8PGCsFFrtnRzC0jA7submTo4tJGWmbGG+uSCK3pFSnSeI5A7w0IuPqXv2+pvjEPDx28Wlw4+9BPoWmXo3TlgYGFoBYQWucHDASW2N7jU56587Ly3orSDFaIDECDZz75ix48bm/Pigks25TkOd18WFps4l4AF24xmeGHO/ceS9u2tDhxiRjm4sF2nF2gMRb2eOEE25KHF0XpmlpDHDCWkDrJLXa3C02xZ2F7X5lbKTo/DFhEbcGCYzCxJ7ZjMR14YHEWQbabbULzZric8IcWPDC7TCHkWJBsCL5HLVWCq/admLEC8AydYW4iWYsYkJDb2F3hrie7hcqzQZVDN0XjNsMj24c22DDZ1rYs2+9ytpxtfNXyIPEEQY1rBo1oaPIBYL2iIK/auzOvMd3YQx7X2wg3wua8Z8M2jmDyvYiPs/YDIpWTB7y5sLoiDhwuxOD3SEAZOLgSbalyuFi6DKJdYugyiIgIi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cienceisntscary.files.wordpress.com/2013/05/heating-cur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12605"/>
            <a:ext cx="8753475" cy="487680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647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Change Diagram</a:t>
            </a:r>
            <a:endParaRPr lang="en-US" dirty="0"/>
          </a:p>
        </p:txBody>
      </p:sp>
      <p:sp>
        <p:nvSpPr>
          <p:cNvPr id="4" name="AutoShape 2" descr="data:image/jpeg;base64,/9j/4AAQSkZJRgABAQAAAQABAAD/2wCEAAkGBxQSEhQSExQUFRQWFBUWGBcWFRUVFhcXFRcdFxQVGBcYHCggGhsnGxgVIjEhJSksLi4uGB8zODMsNygtMCsBCgoKBQUFDgUFDisZExkrKysrKysrKysrKysrKysrKysrKysrKysrKysrKysrKysrKysrKysrKysrKysrKysrK//AABEIANAA8wMBIgACEQEDEQH/xAAbAAEAAgMBAQAAAAAAAAAAAAAABAUBAwYCB//EAFIQAAEDAgMEBAYLDAkDBQAAAAEAAgMEERIhMQUyQVEGEyJhI0Jxc4HBFBUzUlNUkZKTodEkYnJ0goOUorGztNMWNGOjssLD0vAHQ0SEpNTh4//EABQBAQAAAAAAAAAAAAAAAAAAAAD/xAAUEQEAAAAAAAAAAAAAAAAAAAAA/9oADAMBAAIRAxEAPwD7giIgIow2hFiw9bHixFlsbb4hq219e5HbQiGssYyDs3tHZJsHa6E5XQaqnaWGQxtjkkcGtecAZYB5cG3LnDix2nJefbM/AT/NYf2PWKf+tzeYp/8AFMrFBzWyem1NVSTRQCaR8DsMoERGA3LbZ65tcMr6K09tx8DUfRH1KhgnZS1tc1kbQ6U0cvBjSZy6HE5wByxRknLU966MT9ZAXkMzjcT2rs0N+3ldvfyQavbdvwVR9C8/sCe3Dfg6j9Hm/wBqns0HkC9IK725j4tnH/pqj1MWHbciGon/AEap/lqyRBWe30P9t+jVH8tYG34f7X009QP2xq0RBW+3sPN/0Mw/yIduwe//AFH/AO1WSIK0bfp/hW+m4/aFg9IaX4eP5wVmiCrPSSk+Mw/SN+1G9I6Q6VMH0jPtVoiCuG3qX4xB9Kz7V69uqb4xB9Kz7VOLRyCibSjHVSEAg9W+xa0FwOE5tB1dyCANrQfDw/SM+1em7ShOksR/Lb9q2exWe8Z80LyaGL4OP5jfsQBXRfCR/Pb9q2CoZ75vzgtB2fD8FH8xv2Kp2Vs2AzVngYrCZg9zZ8XjPLvQX4eOY+VZxDmoJ2LTH/x4PomfYvDuj9Kdaan+hj+xBZIub6RbDpmUs7mU8LXCJ5a5sTA5rg3skEDIgrpEBERAREQUg6PDrRIZC7wheWlrLHtYmNOW605gaXzzOa0ydFWdnC8twtAaMLSAcAjJtbMYWjLQHNdCiCroWWqZgNBDTAeQGVWirqQfdNQfvIB+8+1WKDnqqMDacdxds1HIw3AIJhla5oPolerqssIn7oAY7UXaAG8QOHcqbpGSyp2fINPZEkTu5ssElv12Rq5rnWjkNyOw7MDERlqG8T3INwCyiICIiAiIgIiICIiAiIgLRXNvHIBiJLHCzThdod08D3retFcLxvBAN2kWJwg3GhPAIN6IiCq6QQSubH1WM2kJeGSdU4t6t4b2rjISGMkd2h0XO/8ATukqGz7SdPU9f91NZbBhDXsiY5zgOAs9jbf2d+K7dcv/ANPe1TyzYsXX1M84yt2ZXYo8/GGDAQeRA4IOoREQVnSYfcs/m3KzVb0jH3NL+D6wrJAREQEREBERBApR4ec90Q+QO+1T1Boz4afyxj9S/rU5Bz/TcltM2UW8FUUsmfvWzsD/ANQuVztAHq32xXwutgNn6eKeagdLaTraKqjGroJQPLgNvrstonE1IJLBwkha62LCDjaDvcNdUFiiIgIiICIiAiIgIiICIiAo9efBu3dPGF2+kKQtFc6zHG9tM8OLjy4oN6IiCm6Y1pho5nM90c0RR+dmcIotPvnhSdi0ghj6luLBFgjaHCwDWRMaMH3uXy4lXbcvLWUdON1hkqpORETeriB/OSNd+bVxSDtS5EXk4uvfsNFwPFHC3cTxQSUREFb0j/q0n5I+V4CslWdI/wCru/DiHyysVmgIiIACIiAiIgr9nm81T3SRj+6YfWrBVuyz4ar88z+HiPrVkgw5twQdCLfKuZ6JttsyGMlp6qMwHHe3gXmLtW/BXTrl+jZDG1sINuqrpRpit1+CoGXLwyDqEREBERAREQEREBERAREQFprL4DbFq3d3t4f88l1uWitF22tftM44fHGd/rtx04oN6IqrpPtI09NJIwYpTZkTffSyHBE35xF+66CD0c8NU1lXbIvbSxnW8dNfER+efMPyQrmibYy7ucpvhNyew0Xdyd3crLXsLZopqeKAEnq2NaXHMuI3nE8SXXJ8q3UhzkzB8IdBa2QyPM96CQsBZRBXdIB4E+ch/fMVioG2z4IedgHyzMU9AREQERUGwK+aWWYOuY2GzXFowP7RbeNwAFuzpiccxmOIX6IiCr2SfDVnn2fw0KtFV7IHhqz8YZ/Cwq0QFzNI7DX10QxDEyjn7OpxF8Lv3Iv3FdMua2p2dowm1+tpnt1w3MM8Txn3B7zby80HSoosG0oXkhsjDZzmmzhk5j+rc3yh4ItzW0VLPft+cP8AnNBtReI5Q6+Eg2NjY3sbA2+Qg+le0BERAREQERYJtmdEGUWGuB0IPkz4X/YQsoCjbQthF8PukW9e3ujbaeNy77KSCo20HWaM7eEiG7i1kaLW4X0vwvfggkrmZfuvaDWjOGh7TuTqqRvYbr4kTi43GsreSs+ke1fY0DpGtxyEhkUd7dZM84Y2ek6ngATwWej2y/Y0DYy7G/N8jzrJK84pHnyuJsOAsOCCxstFMD2szvu1FvQOY71IWikGTr4t9+pvx4chyCDeiIgrdv36tnn6Yf37FZKs2+exH+M0375is0BERBgrluhRc100ZxBgcMDSWOIAyJfgaOrdoMB97e+ZA6pUPRupkfJUiSXHhkIawhgLG4nW3ToQB8nO6C+RUe1W1eM9S44S5lgOqy7JvixC+DFYm3a5LFQaoMaG4zIJ3XIEOExdc7C119B1Vs2i+negmbLHhavz7f4eIKxVRs4SF9UWuYB1/ZuwkgiKMG5DhcZHkrBwkzsWai12u08a/a15IN65jpi0ibZ0gAIFYI3YtMMsb2j04xHbvAXQASXzLLYjwdu8Brr3rjv+qMlWyjjlh6m8VTTyPLsWWGUYC2/DEWA8bE2QbKqn2dje50xY678WZAJL3dbYObYnwhBc3MANNxhutbabZrhgDzGQQzFYMN+rawdotzGFoudMzmr+o2Gx47cUJIF9XizyRjsRmAbIdhR3cRDFnYbz822s7K1h5OKDVseopaaFrWTgsLsIc9wzc1jRbQeKGn034qW7pDTDPro7WvvDPXTjw+sc1XxdF24WMeOsY18jiHSv7TXNDQHANAcLNAwHs2HFbo+j8YB8BHdzMLrzSkmzg5jcRFyLtbnwtYZBBdxvDgHDMEAg8wcwvSiM6xrQAyPJjQLyP3hkQTgva3jankFsLpLnsstcW7Z08YkYMj3ceYQb0WgPk943ePjnd4Hd17uHMrAkk9429jft8Rujd0PPggkKLtVrTDKHuwtMbw5xzwjCbu9AzXp0smfgwcgd8ZniNOHNaq1hkZJE6MljxgNntBLHiznd1roOYHR6OPE5taWxOIcACeyzAIw1rmPHZs22I3ya0Agi5kydHXEWirXtc4nPG917BugMmRDg45e+IXr+icRdcslzkkcT1ke84AOlsNMQAGEZC17C5JU/R0RzRSxtcxrWEllonEubEYmDFi7PZcTlqdTyC92e1sUUbMbXYWhuK4zIyJtfmUq5wQA1xJD4iRHZzgDIN4cGmzrnkHclzdP0QjYxoLZ3FrIr2MDcTmDC0AA9kgXuBYHiXFU/S2odROZTUcEvXVbmRh7Or8E2N1+uaxlyQ102jrN5nPMOioj7MrXTa09IXRw8WyVBFp5R+ACYgeZlXTKt2VTtp4o4I4pGsZ2BcsOTfHccVziNzfUkm6kiqOXgpBdpPiZW8U9rUoJKj0QydkB4R+jsXjHM8jzHBYNUbe5yboOjePi72o4rRRVWTuy73V7btblvnP0aE80Fgi0CpzAwv3iN08OPk5FeRWCwOGTNrne5u8XgcteQ4oIu3z2Yvxmn/eBWap9sVAcIRhd7vA7NjmjN44kWv3aq4QEREBc10Sc4y1bnFx8IBdzMOjn9kZk2HLvuNV0NRMGMc83s1pcbZmzRc2XO9BmxmOWVhaS+R2INcHFpa53ZNnOHEm41ug6ZERBX7J1n8+7/AAMCsFA2T/3fPyeoKegKk6bUploaiNpcHPjLQWi5uSLejmeAuVdqPXsu0Czj24902NsYuT3cxxF0GrYtYJqeCYaSQxyDyPYHD9qmqg6Bm1BBHe/Uh9P+jvdD/kV+gIiICIiAiIgIiICIiCLtXaDKeF88psxjS42FyeQA4uJsAOJIVJsTZ8mdXUtHsid8fYccoIWuvDA23jAG7ubyeAFtVIPbGoE5v7Dp3+AB0qJ2mxqCOMbCLM5uu7g0ro6o7uYHbbqL+gcj3oN6IiAo9C67TmT4SQZtw6SOFrd2l+OqkKPRXwm+Lfk39fdHW/Jtp3WQSEREFdtr/s/jEX1En1KxVdtc9qn/ABhv+B59SsUBERB5Y2yyBZZRAREQV+x9JfPzfU8j1KUyqY57ow9pe22JoIxC+lxw4KLsTcf5+o/fOCgV3Rhsr3vMrxiJOEBuG5FiSNC4eKbXBAOdggu2TtNrOabmwsQbm17DnlmtdaLhuQPhI9TbRwNxzPdxVRs7ouyGVkge52C9sQBObXNsHagWcSRxIBVxVkdi+HN7d4Xz1y5HLVBS9EhgdWw8GVsrh5Jw2oP60rl0K53ZZLdpVsfB8NJMPwj1sT/qjjXRIAWCsogxf/n7EuqXaux5ZXSFkwjEjYhcNJe0xOJBDg4ZG/JV0XR2qO9VOAEkrwLyOyfkxmJz74QBkdRjdnxQdYih7IpDDCyNzsRaDd2eZJJ8YknXUm6mICxdZuiAuX2vO6tldQwuLYmW9lytuCARcUrHcHuG8RutPAuFpG3dqyOk9hUp+6HNDpJLYm00R/7jhxebEMZxOZyBVnsfZkdNE2GIENbe5Ju5zibve9xzc9xuSTqSgkwQtY1rGANa0BrWgWDWtFgAOAAWureRgtfN40F+ByPId6kKPVnNm9vjdNvFOvMd3kQbg5ZBQOXIVcG0I2kwvD8LnABzsRMbMo7h4zeQXkkHUN4IOvJUbZu5pbtyG2LFrI43uOd724XtwVJTMr8bcT2iPECfcy7q8QNjYZyWuCR2bEWzzV3s23Vi2DefuXw5vPPjz77oJSIiCs2w7t0v4wP3Mv2KzVbtc9ul/GP9GVWSAiIgAoiICIiCt2B7k7z9V/ESKyVV0aN4XfjFX/FSq1QFpqTmzMi7xoL3yOR5eVblpn1Zvb/i6brt77312QUtY/BtOn/tqSpaT3wyROaPkfJ8hXQLn+kwwz0EumGqLD5JoZGAfOLPqXQICIiAiIgIiw42zOQCDK5/bO23mT2JRhr6kjtvOcVM0+PLbV9t2K4LtchcqNLtWWuJioXYIBcSVlgQeBZSg5SO1vIey0jLEbgXmyNlRUsYihbhbckkkuc9x3nvec3OPEnNBr2HsdlLHgYXOc4l8kjzeSWQ70j3cScstAAALAAKxREBRawAuiuAfCcXWt2HZgeMe7vJ4KUotZvRbvumWIZ+5v3OTvVdBJASyyiBZaKE9gEEHU3DcPE8FvWmj3G72njb3pQbkREFbtYeEpPxg/w8yslW7VF5aTz7j/7eX7VZICIiDy3vXpEQEREFX0bHgT5+q+upkVoq3o8PA/nqg/LPIVZIC0VA7UeV+3ztbsOztx5W778FvWioIxRbu+bXvf3N273+q6Cl6eN+5DJ8DPSz+QQ1Ecjv1WuXQgqr6UUhmo6qIavp5mj8JzCG/XZbth1YmpoJhpJDG/57A71oJyIiAij7Qr44I3SzSMjjbq57g1o9JVD7aVVZlSM9jwn/AMmoYcbhzhpzY/lSYR965Ba7Z23DShplccTzaONoLpZHe9jYM3H9nFU7dlz13arR1VPq2jY65eOBqpG73mmnDqCXqz2P0eip3GQYpJ3Cz55Tjlf3YtGt+9aA0clbIPMbA0BrQAALAAAAAaAAaBekRAREQFHqj2os7XefFvfwb8ifF537rcVIWifej3t43tpuO3u712Qb0REBaaMWjZkR2RkTiIy4nity0UHuUdsNsDd03bpwPEIN6IiCt2l7tS+ckP8AcvHrVkqvaR+6KX8KX90VaICIiAiIgIubqtj1BFQGyW617CD1jwcLZC9wzaQy7CI8r5Nv3CXS7MlbhLpSSJI3mz5LENhEb22J0L7uscr56oJGwB4EfhzH5ZXlWKgbCHgGeV5+V7ip6Ao1S7txC9rvdlhvfwbja/i8791uKkqDtOrZF1b5H9WwOcXOJDWWwO90J0HrsgmkXyXHdFNuRw01LTvDg7HLTi2GwMFQaYXu65uQ3QGwNzYKf/SsS5UUEtUfhLdTTjv66QAPHmw9cpsno1U9Y9lfVRwmSokmhZS5Od1knWv8I5ugfYgWuCL3CD6BtXa8FM3HPKyMaDEc3Hk1urj3AEqoO1qupypYOpYdJ6tpbcEaspgRIfy8HpUrZWw6SncJGNaZXdnrpHGWZxFzbrZCXHR2V+BVpLWxte2N0jA9260uAc7yDigqNn9F42yCed76qcG7ZJrER+ajADI/KBfmSr5eesGeYy1zGWV8/QR8q9ICIiAiIgLCyiDC0Tt7cZtexdxtbskaeMpCjze6R7vj63xaeL60EhERAWigPgo8wew3NowtOQzA4DuW8rRQG8UZu43Y3NwwuPZGZHA9yDesLKIKvaA+6aXyzfu//tWira0fdNP3NmP1NHrVkgIiIMBZREESo2ixkjInE4n6WaSBfJuI6C5BAvrZambZiL2su673vjbdjwC+O+JtyPvXW5gX0W2q2dHI9r3NOJoIBDnN1/BIuRnYnS+VlF2jDBFaZw7TMcgHWYbkAue7C5waSAXG50F0HN7E6Rtx4zUU7aSJropQ6aNpZNfGXuBzFty173vkdVb/ANLWSEilhqKo++jjLIs/7aXCw/kkqi6O9FtnGeV0MMsM4tI/G5pe0yF2gJdg7QdllzFwbrrfak/D1Hz2/wC1BXCLaM+8+CjZyjBqZrcLSPDWMP5DliPonTtlikka+pkDiesqJDKWnAbFrHdlufBgFtVY+1LvjNT86M/tYodXThssbHVFTiO6R1Ra0uu0Yj1eV8wEF+AoW0tmsnBa+9iyRhAtYiVuF17jkotVTOjYXOqqiwsMmwEkk4WtA6rMkkD0qBLXtaAfZlTYx9ZlFC6wwucAQIb4iI5MteyUHiXoTE50hL3gPcXNDQ1uG7A0gkC7hcZA6A24lTpOi8Lmhri84YWwtOI3aG3LXjhiBNwTpYWW9lBKQCKuaxAO5T8fzSz7XTfG5fo6f+Wgrv6HRYXAuccRJza2zcQsWtbazWadnuAXSKs9gTfGpPo4f9iy2inH/kuPlij9QCCyRV3sSo+MD0wt9TgvJpanhUM+g/8A0QWaKr9i1XxiL9GP85PY1X8Yg/Rnfz0FoirPY9X8PB+jP/nrIhq/hqc/mJB/rILJR5T4SMXGj8sN75Djw9aiYKv4SmP5qQf6pVfLtGUODjVUIAYXWJcAWuIaH+6aXyv3oOjRVg9l86Y/Sfasg1fKnP5Ug/ylBYu0WmgHgo74gcDd43dujePE8yq+oqqhtg4UrcWQxTPbc2uQLx55XWuhqZ8DBGykc0Ns3DUyEEMs02PVG9skF2iq+vrPgKf9JkH+ghqKz4vT/pUn/wAdB7qv61B5uc/XGPWrFVcEU7p2SSMjY1kcjexK6Qlz3MIyMbbCzDx5K0QEREBERAXmSMOBa4Ag5EHMEcl6RBqipmNc5zWgOfbEQMzbS/yn5StqIgLRLRsc9sjm3ey+E3OV+7Q+nRb0QaqmnbI0seLtOuZB5ggjMEGxBGYIUQbEguDg3WYB2n2w2LdL2Js54B1GJ1tSp4WUGGNAAA0AsPQsoiAq+u2uyGRrJA4Asc/Hl1YawgOub3Gbm8PGCsFFrtnRzC0jA7submTo4tJGWmbGG+uSCK3pFSnSeI5A7w0IuPqXv2+pvjEPDx28Wlw4+9BPoWmXo3TlgYGFoBYQWucHDASW2N7jU56587Ly3orSDFaIDECDZz75ix48bm/Pigks25TkOd18WFps4l4AF24xmeGHO/ceS9u2tDhxiRjm4sF2nF2gMRb2eOEE25KHF0XpmlpDHDCWkDrJLXa3C02xZ2F7X5lbKTo/DFhEbcGCYzCxJ7ZjMR14YHEWQbabbULzZric8IcWPDC7TCHkWJBsCL5HLVWCq/admLEC8AydYW4iWYsYkJDb2F3hrie7hcqzQZVDN0XjNsMj24c22DDZ1rYs2+9ytpxtfNXyIPEEQY1rBo1oaPIBYL2iIK/auzOvMd3YQx7X2wg3wua8Z8M2jmDyvYiPs/YDIpWTB7y5sLoiDhwuxOD3SEAZOLgSbalyuFi6DKJdYugyiIgIi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102" y="1066800"/>
            <a:ext cx="6506497" cy="548894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5194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304800" y="990600"/>
            <a:ext cx="8663940" cy="4080972"/>
          </a:xfrm>
        </p:spPr>
        <p:txBody>
          <a:bodyPr>
            <a:noAutofit/>
          </a:bodyPr>
          <a:lstStyle/>
          <a:p>
            <a:pPr>
              <a:buFontTx/>
              <a:buChar char="-"/>
            </a:pPr>
            <a:r>
              <a:rPr lang="en-US" sz="2200" b="0" dirty="0" smtClean="0"/>
              <a:t>We are going to be doing an exploration lab tomorrow. </a:t>
            </a:r>
          </a:p>
          <a:p>
            <a:pPr marL="0" indent="0"/>
            <a:r>
              <a:rPr lang="en-US" sz="2200" b="0" dirty="0"/>
              <a:t> </a:t>
            </a:r>
            <a:r>
              <a:rPr lang="en-US" sz="2200" b="0" dirty="0" smtClean="0"/>
              <a:t>    WEAR CLOSE-TOED SHOES.</a:t>
            </a:r>
          </a:p>
          <a:p>
            <a:pPr marL="0" indent="0"/>
            <a:endParaRPr lang="en-US" sz="600" b="0" dirty="0" smtClean="0"/>
          </a:p>
          <a:p>
            <a:pPr>
              <a:buFontTx/>
              <a:buChar char="-"/>
            </a:pPr>
            <a:r>
              <a:rPr lang="en-US" sz="2200" b="0" dirty="0" smtClean="0"/>
              <a:t>Quiz for this chapter is due Friday, 5/9, 9 pm. This will be emailed to you.</a:t>
            </a:r>
          </a:p>
          <a:p>
            <a:pPr>
              <a:buFontTx/>
              <a:buChar char="-"/>
            </a:pPr>
            <a:r>
              <a:rPr lang="en-US" sz="2200" b="0" dirty="0"/>
              <a:t>Homework check on Thursday during lab</a:t>
            </a:r>
            <a:r>
              <a:rPr lang="en-US" sz="2200" b="0" dirty="0" smtClean="0"/>
              <a:t>.</a:t>
            </a:r>
          </a:p>
          <a:p>
            <a:pPr marL="0" indent="0"/>
            <a:endParaRPr lang="en-US" sz="600" b="0" dirty="0" smtClean="0"/>
          </a:p>
          <a:p>
            <a:pPr>
              <a:buFontTx/>
              <a:buChar char="-"/>
            </a:pPr>
            <a:r>
              <a:rPr lang="en-US" sz="2200" b="0" i="1" dirty="0" smtClean="0"/>
              <a:t>Earning additional lab passes: </a:t>
            </a:r>
            <a:r>
              <a:rPr lang="en-US" sz="2200" b="0" dirty="0" smtClean="0"/>
              <a:t>90 minutes of study time in the chemistry classroom will earn you an additional lab pass. Those who have already spent time in the classroom will have their time prorated.</a:t>
            </a:r>
          </a:p>
        </p:txBody>
      </p:sp>
    </p:spTree>
    <p:extLst>
      <p:ext uri="{BB962C8B-B14F-4D97-AF65-F5344CB8AC3E}">
        <p14:creationId xmlns:p14="http://schemas.microsoft.com/office/powerpoint/2010/main" val="2141828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Gas Law</a:t>
            </a:r>
            <a:endParaRPr lang="en-US" dirty="0"/>
          </a:p>
        </p:txBody>
      </p:sp>
      <p:sp>
        <p:nvSpPr>
          <p:cNvPr id="3" name="Text Placeholder 2"/>
          <p:cNvSpPr>
            <a:spLocks noGrp="1"/>
          </p:cNvSpPr>
          <p:nvPr>
            <p:ph type="body" idx="1"/>
          </p:nvPr>
        </p:nvSpPr>
        <p:spPr/>
        <p:txBody>
          <a:bodyPr/>
          <a:lstStyle/>
          <a:p>
            <a:r>
              <a:rPr lang="en-US" dirty="0" smtClean="0"/>
              <a:t>Unit 8, Day 7: Getting a Snapshot</a:t>
            </a:r>
            <a:endParaRPr lang="en-US" dirty="0"/>
          </a:p>
        </p:txBody>
      </p:sp>
    </p:spTree>
    <p:extLst>
      <p:ext uri="{BB962C8B-B14F-4D97-AF65-F5344CB8AC3E}">
        <p14:creationId xmlns:p14="http://schemas.microsoft.com/office/powerpoint/2010/main" val="1400634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 2:</a:t>
            </a:r>
            <a:endParaRPr lang="en-US" dirty="0"/>
          </a:p>
        </p:txBody>
      </p:sp>
      <p:sp>
        <p:nvSpPr>
          <p:cNvPr id="3" name="Content Placeholder 2"/>
          <p:cNvSpPr>
            <a:spLocks noGrp="1"/>
          </p:cNvSpPr>
          <p:nvPr>
            <p:ph idx="1"/>
          </p:nvPr>
        </p:nvSpPr>
        <p:spPr>
          <a:xfrm>
            <a:off x="152400" y="940211"/>
            <a:ext cx="7520940" cy="1498190"/>
          </a:xfrm>
        </p:spPr>
        <p:txBody>
          <a:bodyPr/>
          <a:lstStyle/>
          <a:p>
            <a:r>
              <a:rPr lang="en-US" sz="2600" dirty="0" smtClean="0"/>
              <a:t>Gases are in constant, random motion.</a:t>
            </a:r>
          </a:p>
          <a:p>
            <a:r>
              <a:rPr lang="en-US" sz="2600" dirty="0" smtClean="0"/>
              <a:t>They constantly collide with each other and the walls of the container.</a:t>
            </a:r>
          </a:p>
        </p:txBody>
      </p:sp>
      <p:pic>
        <p:nvPicPr>
          <p:cNvPr id="2050" name="Picture 2" descr="http://t2.gstatic.com/images?q=tbn:ANd9GcRHM2FQzWTu_4I1Fod8pJczE3vbrlPeTeLQaWdNYxipNus4GlAj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438400"/>
            <a:ext cx="5410200" cy="41633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438400"/>
            <a:ext cx="3048000" cy="2954655"/>
          </a:xfrm>
          <a:prstGeom prst="rect">
            <a:avLst/>
          </a:prstGeom>
          <a:noFill/>
        </p:spPr>
        <p:txBody>
          <a:bodyPr wrap="square" rtlCol="0">
            <a:spAutoFit/>
          </a:bodyPr>
          <a:lstStyle/>
          <a:p>
            <a:pPr lvl="1"/>
            <a:r>
              <a:rPr lang="en-US" sz="2400" dirty="0" smtClean="0"/>
              <a:t>The </a:t>
            </a:r>
            <a:r>
              <a:rPr lang="en-US" sz="2400" dirty="0"/>
              <a:t>force exerted by the gas particles on the walls of the container is known as </a:t>
            </a:r>
            <a:r>
              <a:rPr lang="en-US" sz="2400" i="1" dirty="0"/>
              <a:t>gas pressure.</a:t>
            </a:r>
            <a:endParaRPr lang="en-US" sz="2400" dirty="0"/>
          </a:p>
          <a:p>
            <a:endParaRPr lang="en-US" dirty="0"/>
          </a:p>
        </p:txBody>
      </p:sp>
    </p:spTree>
    <p:extLst>
      <p:ext uri="{BB962C8B-B14F-4D97-AF65-F5344CB8AC3E}">
        <p14:creationId xmlns:p14="http://schemas.microsoft.com/office/powerpoint/2010/main" val="42686868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548640"/>
          </a:xfrm>
        </p:spPr>
        <p:txBody>
          <a:bodyPr/>
          <a:lstStyle/>
          <a:p>
            <a:r>
              <a:rPr lang="en-US" b="1" dirty="0" smtClean="0"/>
              <a:t>Bellwork A:</a:t>
            </a:r>
            <a:r>
              <a:rPr lang="en-US" dirty="0" smtClean="0"/>
              <a:t> Recall the Assumptions of KMT</a:t>
            </a:r>
            <a:endParaRPr lang="en-US" dirty="0"/>
          </a:p>
        </p:txBody>
      </p:sp>
      <p:sp>
        <p:nvSpPr>
          <p:cNvPr id="3" name="Content Placeholder 2"/>
          <p:cNvSpPr>
            <a:spLocks noGrp="1"/>
          </p:cNvSpPr>
          <p:nvPr>
            <p:ph idx="1"/>
          </p:nvPr>
        </p:nvSpPr>
        <p:spPr>
          <a:xfrm>
            <a:off x="304800" y="914400"/>
            <a:ext cx="8458200" cy="4538172"/>
          </a:xfrm>
        </p:spPr>
        <p:txBody>
          <a:bodyPr/>
          <a:lstStyle/>
          <a:p>
            <a:pPr>
              <a:buFont typeface="+mj-lt"/>
              <a:buAutoNum type="arabicPeriod"/>
            </a:pPr>
            <a:r>
              <a:rPr lang="en-US" sz="2000" dirty="0" smtClean="0"/>
              <a:t>Gases </a:t>
            </a:r>
            <a:r>
              <a:rPr lang="en-US" sz="2000" dirty="0"/>
              <a:t>consist of very small particles that are far apart relative to their size</a:t>
            </a:r>
            <a:r>
              <a:rPr lang="en-US" sz="2000" dirty="0" smtClean="0"/>
              <a:t>.</a:t>
            </a:r>
          </a:p>
          <a:p>
            <a:pPr>
              <a:buFont typeface="+mj-lt"/>
              <a:buAutoNum type="arabicPeriod"/>
            </a:pPr>
            <a:r>
              <a:rPr lang="en-US" sz="2000" dirty="0"/>
              <a:t>Gases are in constant, random </a:t>
            </a:r>
            <a:r>
              <a:rPr lang="en-US" sz="2000" dirty="0" smtClean="0"/>
              <a:t>motion. They </a:t>
            </a:r>
            <a:r>
              <a:rPr lang="en-US" sz="2000" dirty="0"/>
              <a:t>constantly collide with each other and the walls of the container</a:t>
            </a:r>
            <a:r>
              <a:rPr lang="en-US" sz="2000" dirty="0" smtClean="0"/>
              <a:t>.</a:t>
            </a:r>
          </a:p>
          <a:p>
            <a:pPr>
              <a:buFont typeface="+mj-lt"/>
              <a:buAutoNum type="arabicPeriod"/>
            </a:pPr>
            <a:r>
              <a:rPr lang="en-US" sz="2000" dirty="0"/>
              <a:t>Collisions between molecules or molecules and the container walls are elastic</a:t>
            </a:r>
            <a:r>
              <a:rPr lang="en-US" sz="2000" dirty="0" smtClean="0"/>
              <a:t>.</a:t>
            </a:r>
          </a:p>
          <a:p>
            <a:pPr>
              <a:buFont typeface="+mj-lt"/>
              <a:buAutoNum type="arabicPeriod"/>
            </a:pPr>
            <a:r>
              <a:rPr lang="en-US" sz="2000" dirty="0"/>
              <a:t>There are no forces of attraction or repulsion between gas molecules</a:t>
            </a:r>
            <a:r>
              <a:rPr lang="en-US" sz="2000" dirty="0" smtClean="0"/>
              <a:t>.</a:t>
            </a:r>
          </a:p>
          <a:p>
            <a:pPr>
              <a:buFont typeface="+mj-lt"/>
              <a:buAutoNum type="arabicPeriod"/>
            </a:pPr>
            <a:r>
              <a:rPr lang="en-US" sz="2000" dirty="0"/>
              <a:t>The temperature of the gas is depend on the average kinetic energy of the gas particles.</a:t>
            </a:r>
          </a:p>
          <a:p>
            <a:endParaRPr lang="en-US" dirty="0"/>
          </a:p>
          <a:p>
            <a:endParaRPr lang="en-US" dirty="0"/>
          </a:p>
          <a:p>
            <a:endParaRPr lang="en-US" dirty="0"/>
          </a:p>
          <a:p>
            <a:endParaRPr lang="en-US" dirty="0"/>
          </a:p>
          <a:p>
            <a:endParaRPr lang="en-US" dirty="0"/>
          </a:p>
        </p:txBody>
      </p:sp>
      <p:sp>
        <p:nvSpPr>
          <p:cNvPr id="4" name="TextBox 3"/>
          <p:cNvSpPr txBox="1"/>
          <p:nvPr/>
        </p:nvSpPr>
        <p:spPr>
          <a:xfrm>
            <a:off x="1066800" y="5471652"/>
            <a:ext cx="7109639"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a:t>These assumptions describe the characteristics of </a:t>
            </a:r>
            <a:r>
              <a:rPr lang="en-US" b="1" i="1" dirty="0"/>
              <a:t>ideal gases</a:t>
            </a:r>
            <a:r>
              <a:rPr lang="en-US" b="1" dirty="0"/>
              <a:t>.</a:t>
            </a:r>
          </a:p>
          <a:p>
            <a:endParaRPr lang="en-US" dirty="0"/>
          </a:p>
        </p:txBody>
      </p:sp>
      <p:sp>
        <p:nvSpPr>
          <p:cNvPr id="5" name="Rectangle 4"/>
          <p:cNvSpPr/>
          <p:nvPr/>
        </p:nvSpPr>
        <p:spPr>
          <a:xfrm>
            <a:off x="228600" y="914400"/>
            <a:ext cx="8458200" cy="685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Rectangle 5"/>
          <p:cNvSpPr/>
          <p:nvPr/>
        </p:nvSpPr>
        <p:spPr>
          <a:xfrm>
            <a:off x="228600" y="3048000"/>
            <a:ext cx="8458200" cy="685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1499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Bellwork B: </a:t>
            </a:r>
            <a:r>
              <a:rPr lang="en-US" dirty="0" smtClean="0"/>
              <a:t>Combined Gas Law</a:t>
            </a:r>
            <a:endParaRPr lang="en-US"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100628"/>
                <a:ext cx="8610600" cy="4385772"/>
              </a:xfrm>
            </p:spPr>
            <p:txBody>
              <a:bodyPr/>
              <a:lstStyle/>
              <a:p>
                <a:pPr lvl="0"/>
                <a:r>
                  <a:rPr lang="en-US" dirty="0" smtClean="0"/>
                  <a:t>If a gas occupies 13.5 L at 273 K and 1.00 </a:t>
                </a:r>
                <a:r>
                  <a:rPr lang="en-US" dirty="0" err="1"/>
                  <a:t>atm</a:t>
                </a:r>
                <a:r>
                  <a:rPr lang="en-US" dirty="0"/>
                  <a:t>, what volume would the </a:t>
                </a:r>
                <a:r>
                  <a:rPr lang="en-US" dirty="0" smtClean="0"/>
                  <a:t>gas occupy </a:t>
                </a:r>
                <a:r>
                  <a:rPr lang="en-US" dirty="0"/>
                  <a:t>if the temperature is raised to 298 K and the pressure is reduced to 0.50 </a:t>
                </a:r>
                <a:r>
                  <a:rPr lang="en-US" dirty="0" err="1"/>
                  <a:t>atm</a:t>
                </a:r>
                <a:r>
                  <a:rPr lang="en-US" dirty="0" smtClean="0"/>
                  <a:t>?</a:t>
                </a:r>
                <a:endParaRPr lang="en-US" dirty="0"/>
              </a:p>
              <a:p>
                <a:pPr lvl="0" algn="ctr"/>
                <a:r>
                  <a:rPr lang="en-US" dirty="0" smtClean="0"/>
                  <a:t>	</a:t>
                </a:r>
                <a14:m>
                  <m:oMath xmlns:m="http://schemas.openxmlformats.org/officeDocument/2006/math">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𝑃</m:t>
                            </m:r>
                          </m:e>
                          <m:sub>
                            <m:r>
                              <a:rPr lang="en-US" sz="2400" b="0" i="1" smtClean="0">
                                <a:latin typeface="Cambria Math"/>
                              </a:rPr>
                              <m:t>1</m:t>
                            </m:r>
                          </m:sub>
                        </m:sSub>
                        <m:sSub>
                          <m:sSubPr>
                            <m:ctrlPr>
                              <a:rPr lang="en-US" sz="2400" b="0" i="1" smtClean="0">
                                <a:latin typeface="Cambria Math"/>
                              </a:rPr>
                            </m:ctrlPr>
                          </m:sSubPr>
                          <m:e>
                            <m:r>
                              <a:rPr lang="en-US" sz="2400" b="0" i="1" smtClean="0">
                                <a:latin typeface="Cambria Math"/>
                              </a:rPr>
                              <m:t>𝑉</m:t>
                            </m:r>
                          </m:e>
                          <m:sub>
                            <m:r>
                              <a:rPr lang="en-US" sz="2400" b="0" i="1" smtClean="0">
                                <a:latin typeface="Cambria Math"/>
                              </a:rPr>
                              <m:t>1</m:t>
                            </m:r>
                          </m:sub>
                        </m:sSub>
                      </m:num>
                      <m:den>
                        <m:sSub>
                          <m:sSubPr>
                            <m:ctrlPr>
                              <a:rPr lang="en-US" sz="2400" b="0" i="1" smtClean="0">
                                <a:latin typeface="Cambria Math"/>
                              </a:rPr>
                            </m:ctrlPr>
                          </m:sSubPr>
                          <m:e>
                            <m:r>
                              <a:rPr lang="en-US" sz="2400" b="0" i="1" smtClean="0">
                                <a:latin typeface="Cambria Math"/>
                              </a:rPr>
                              <m:t>𝑛</m:t>
                            </m:r>
                          </m:e>
                          <m:sub>
                            <m:r>
                              <a:rPr lang="en-US" sz="2400" b="0" i="1" smtClean="0">
                                <a:latin typeface="Cambria Math"/>
                              </a:rPr>
                              <m:t>1</m:t>
                            </m:r>
                          </m:sub>
                        </m:sSub>
                        <m:sSub>
                          <m:sSubPr>
                            <m:ctrlPr>
                              <a:rPr lang="en-US" sz="2400" b="0" i="1" smtClean="0">
                                <a:latin typeface="Cambria Math"/>
                              </a:rPr>
                            </m:ctrlPr>
                          </m:sSubPr>
                          <m:e>
                            <m:r>
                              <a:rPr lang="en-US" sz="2400" b="0" i="1" smtClean="0">
                                <a:latin typeface="Cambria Math"/>
                              </a:rPr>
                              <m:t>𝑇</m:t>
                            </m:r>
                          </m:e>
                          <m:sub>
                            <m:r>
                              <a:rPr lang="en-US" sz="2400" b="0" i="1" smtClean="0">
                                <a:latin typeface="Cambria Math"/>
                              </a:rPr>
                              <m:t>1</m:t>
                            </m:r>
                          </m:sub>
                        </m:sSub>
                      </m:den>
                    </m:f>
                    <m:r>
                      <a:rPr lang="en-US" sz="2400" b="1" i="1" smtClean="0">
                        <a:latin typeface="Cambria Math"/>
                      </a:rPr>
                      <m:t>=</m:t>
                    </m:r>
                    <m:f>
                      <m:fPr>
                        <m:ctrlPr>
                          <a:rPr lang="en-US" sz="2400" b="0" i="1">
                            <a:latin typeface="Cambria Math"/>
                          </a:rPr>
                        </m:ctrlPr>
                      </m:fPr>
                      <m:num>
                        <m:sSub>
                          <m:sSubPr>
                            <m:ctrlPr>
                              <a:rPr lang="en-US" sz="2400" b="0" i="1">
                                <a:latin typeface="Cambria Math"/>
                              </a:rPr>
                            </m:ctrlPr>
                          </m:sSubPr>
                          <m:e>
                            <m:r>
                              <a:rPr lang="en-US" sz="2400" b="0" i="1">
                                <a:latin typeface="Cambria Math"/>
                              </a:rPr>
                              <m:t>𝑃</m:t>
                            </m:r>
                          </m:e>
                          <m:sub>
                            <m:r>
                              <a:rPr lang="en-US" sz="2400" b="0" i="1" smtClean="0">
                                <a:latin typeface="Cambria Math"/>
                              </a:rPr>
                              <m:t>2</m:t>
                            </m:r>
                          </m:sub>
                        </m:sSub>
                        <m:sSub>
                          <m:sSubPr>
                            <m:ctrlPr>
                              <a:rPr lang="en-US" sz="2400" b="0" i="1">
                                <a:latin typeface="Cambria Math"/>
                              </a:rPr>
                            </m:ctrlPr>
                          </m:sSubPr>
                          <m:e>
                            <m:r>
                              <a:rPr lang="en-US" sz="2400" b="0" i="1">
                                <a:latin typeface="Cambria Math"/>
                              </a:rPr>
                              <m:t>𝑉</m:t>
                            </m:r>
                          </m:e>
                          <m:sub>
                            <m:r>
                              <a:rPr lang="en-US" sz="2400" b="0" i="1" smtClean="0">
                                <a:latin typeface="Cambria Math"/>
                              </a:rPr>
                              <m:t>2</m:t>
                            </m:r>
                          </m:sub>
                        </m:sSub>
                      </m:num>
                      <m:den>
                        <m:sSub>
                          <m:sSubPr>
                            <m:ctrlPr>
                              <a:rPr lang="en-US" sz="2400" b="0" i="1">
                                <a:latin typeface="Cambria Math"/>
                              </a:rPr>
                            </m:ctrlPr>
                          </m:sSubPr>
                          <m:e>
                            <m:r>
                              <a:rPr lang="en-US" sz="2400" b="0" i="1">
                                <a:latin typeface="Cambria Math"/>
                              </a:rPr>
                              <m:t>𝑛</m:t>
                            </m:r>
                          </m:e>
                          <m:sub>
                            <m:r>
                              <a:rPr lang="en-US" sz="2400" b="0" i="1" smtClean="0">
                                <a:latin typeface="Cambria Math"/>
                              </a:rPr>
                              <m:t>2</m:t>
                            </m:r>
                          </m:sub>
                        </m:sSub>
                        <m:sSub>
                          <m:sSubPr>
                            <m:ctrlPr>
                              <a:rPr lang="en-US" sz="2400" b="0" i="1">
                                <a:latin typeface="Cambria Math"/>
                              </a:rPr>
                            </m:ctrlPr>
                          </m:sSubPr>
                          <m:e>
                            <m:r>
                              <a:rPr lang="en-US" sz="2400" b="0" i="1">
                                <a:latin typeface="Cambria Math"/>
                              </a:rPr>
                              <m:t>𝑇</m:t>
                            </m:r>
                          </m:e>
                          <m:sub>
                            <m:r>
                              <a:rPr lang="en-US" sz="2400" b="0" i="1" smtClean="0">
                                <a:latin typeface="Cambria Math"/>
                              </a:rPr>
                              <m:t>2</m:t>
                            </m:r>
                          </m:sub>
                        </m:sSub>
                      </m:den>
                    </m:f>
                  </m:oMath>
                </a14:m>
                <a:endParaRPr lang="en-US" dirty="0" smtClean="0"/>
              </a:p>
              <a:p>
                <a:pPr lvl="0" algn="ctr"/>
                <a:endParaRPr lang="en-US" dirty="0"/>
              </a:p>
              <a:p>
                <a:pPr lvl="0"/>
                <a:r>
                  <a:rPr lang="en-US" dirty="0" smtClean="0"/>
                  <a:t>V</a:t>
                </a:r>
                <a:r>
                  <a:rPr lang="en-US" baseline="-25000" dirty="0" smtClean="0"/>
                  <a:t>1</a:t>
                </a:r>
                <a:r>
                  <a:rPr lang="en-US" dirty="0" smtClean="0"/>
                  <a:t> = 13.5 L	V</a:t>
                </a:r>
                <a:r>
                  <a:rPr lang="en-US" baseline="-25000" dirty="0" smtClean="0"/>
                  <a:t>2</a:t>
                </a:r>
                <a:r>
                  <a:rPr lang="en-US" dirty="0" smtClean="0"/>
                  <a:t> = ?</a:t>
                </a:r>
              </a:p>
              <a:p>
                <a:pPr lvl="0"/>
                <a:r>
                  <a:rPr lang="en-US" dirty="0" smtClean="0"/>
                  <a:t>T</a:t>
                </a:r>
                <a:r>
                  <a:rPr lang="en-US" baseline="-25000" dirty="0" smtClean="0"/>
                  <a:t>1</a:t>
                </a:r>
                <a:r>
                  <a:rPr lang="en-US" dirty="0" smtClean="0"/>
                  <a:t> = 273 K	T</a:t>
                </a:r>
                <a:r>
                  <a:rPr lang="en-US" baseline="-25000" dirty="0" smtClean="0"/>
                  <a:t>2</a:t>
                </a:r>
                <a:r>
                  <a:rPr lang="en-US" dirty="0" smtClean="0"/>
                  <a:t> = 298 K</a:t>
                </a:r>
              </a:p>
              <a:p>
                <a:pPr lvl="0"/>
                <a:r>
                  <a:rPr lang="en-US" dirty="0" smtClean="0"/>
                  <a:t>P</a:t>
                </a:r>
                <a:r>
                  <a:rPr lang="en-US" baseline="-25000" dirty="0" smtClean="0"/>
                  <a:t>1</a:t>
                </a:r>
                <a:r>
                  <a:rPr lang="en-US" dirty="0" smtClean="0"/>
                  <a:t> = 1 </a:t>
                </a:r>
                <a:r>
                  <a:rPr lang="en-US" dirty="0" err="1" smtClean="0"/>
                  <a:t>atm</a:t>
                </a:r>
                <a:r>
                  <a:rPr lang="en-US" dirty="0" smtClean="0"/>
                  <a:t>	P</a:t>
                </a:r>
                <a:r>
                  <a:rPr lang="en-US" baseline="-25000" dirty="0" smtClean="0"/>
                  <a:t>2</a:t>
                </a:r>
                <a:r>
                  <a:rPr lang="en-US" dirty="0" smtClean="0"/>
                  <a:t> = 0.50 </a:t>
                </a:r>
                <a:r>
                  <a:rPr lang="en-US" dirty="0" err="1" smtClean="0"/>
                  <a:t>atm</a:t>
                </a:r>
                <a:endParaRPr lang="en-US" dirty="0" smtClean="0"/>
              </a:p>
              <a:p>
                <a:pPr lvl="0"/>
                <a:r>
                  <a:rPr lang="en-US" dirty="0" smtClean="0"/>
                  <a:t>n</a:t>
                </a:r>
                <a:r>
                  <a:rPr lang="en-US" baseline="-25000" dirty="0" smtClean="0"/>
                  <a:t>1</a:t>
                </a:r>
                <a:r>
                  <a:rPr lang="en-US" dirty="0" smtClean="0"/>
                  <a:t> = n</a:t>
                </a:r>
                <a:r>
                  <a:rPr lang="en-US" baseline="-25000" dirty="0" smtClean="0"/>
                  <a:t>2</a:t>
                </a:r>
                <a:r>
                  <a:rPr lang="en-US" dirty="0" smtClean="0"/>
                  <a:t> (cancel these!)</a:t>
                </a:r>
              </a:p>
              <a:p>
                <a:pPr lvl="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100628"/>
                <a:ext cx="8610600" cy="4385772"/>
              </a:xfrm>
              <a:blipFill rotWithShape="1">
                <a:blip r:embed="rId2"/>
                <a:stretch>
                  <a:fillRect l="-425" t="-417"/>
                </a:stretch>
              </a:blipFill>
            </p:spPr>
            <p:txBody>
              <a:bodyPr/>
              <a:lstStyle/>
              <a:p>
                <a:r>
                  <a:rPr lang="en-US">
                    <a:noFill/>
                  </a:rPr>
                  <a:t> </a:t>
                </a:r>
              </a:p>
            </p:txBody>
          </p:sp>
        </mc:Fallback>
      </mc:AlternateContent>
      <p:sp>
        <p:nvSpPr>
          <p:cNvPr id="4" name="Oval 3"/>
          <p:cNvSpPr/>
          <p:nvPr/>
        </p:nvSpPr>
        <p:spPr>
          <a:xfrm>
            <a:off x="5120148" y="1697295"/>
            <a:ext cx="4572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4648200" y="2819400"/>
                <a:ext cx="3682226" cy="20276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(13.5 </m:t>
                          </m:r>
                          <m:r>
                            <a:rPr lang="en-US" b="0" i="1" smtClean="0">
                              <a:latin typeface="Cambria Math"/>
                            </a:rPr>
                            <m:t>𝐿</m:t>
                          </m:r>
                          <m:r>
                            <a:rPr lang="en-US" b="0" i="1" smtClean="0">
                              <a:latin typeface="Cambria Math"/>
                            </a:rPr>
                            <m:t>)(1 </m:t>
                          </m:r>
                          <m:r>
                            <a:rPr lang="en-US" b="0" i="1" smtClean="0">
                              <a:latin typeface="Cambria Math"/>
                            </a:rPr>
                            <m:t>𝑎𝑡𝑚</m:t>
                          </m:r>
                          <m:r>
                            <a:rPr lang="en-US" b="0" i="1" smtClean="0">
                              <a:latin typeface="Cambria Math"/>
                            </a:rPr>
                            <m:t>)</m:t>
                          </m:r>
                        </m:num>
                        <m:den>
                          <m:r>
                            <a:rPr lang="en-US" b="0" i="1" smtClean="0">
                              <a:latin typeface="Cambria Math"/>
                            </a:rPr>
                            <m:t>273 </m:t>
                          </m:r>
                          <m:r>
                            <a:rPr lang="en-US" b="0" i="1" smtClean="0">
                              <a:latin typeface="Cambria Math"/>
                            </a:rPr>
                            <m:t>𝐾</m:t>
                          </m:r>
                        </m:den>
                      </m:f>
                      <m:r>
                        <a:rPr lang="en-US" b="1" i="1">
                          <a:latin typeface="Cambria Math"/>
                        </a:rPr>
                        <m:t>=</m:t>
                      </m:r>
                      <m:f>
                        <m:fPr>
                          <m:ctrlPr>
                            <a:rPr lang="en-US" i="1">
                              <a:latin typeface="Cambria Math"/>
                            </a:rPr>
                          </m:ctrlPr>
                        </m:fPr>
                        <m:num>
                          <m:sSub>
                            <m:sSubPr>
                              <m:ctrlPr>
                                <a:rPr lang="en-US" i="1">
                                  <a:latin typeface="Cambria Math"/>
                                </a:rPr>
                              </m:ctrlPr>
                            </m:sSubPr>
                            <m:e>
                              <m:r>
                                <a:rPr lang="en-US" b="0" i="1" smtClean="0">
                                  <a:latin typeface="Cambria Math"/>
                                </a:rPr>
                                <m:t>𝑉</m:t>
                              </m:r>
                            </m:e>
                            <m:sub>
                              <m:r>
                                <a:rPr lang="en-US" i="1">
                                  <a:latin typeface="Cambria Math"/>
                                </a:rPr>
                                <m:t>2</m:t>
                              </m:r>
                            </m:sub>
                          </m:sSub>
                          <m:r>
                            <a:rPr lang="en-US" b="0" i="1" smtClean="0">
                              <a:latin typeface="Cambria Math"/>
                            </a:rPr>
                            <m:t>(0.50 </m:t>
                          </m:r>
                          <m:r>
                            <a:rPr lang="en-US" b="0" i="1" smtClean="0">
                              <a:latin typeface="Cambria Math"/>
                            </a:rPr>
                            <m:t>𝑎𝑡𝑚</m:t>
                          </m:r>
                          <m:r>
                            <a:rPr lang="en-US" b="0" i="1" smtClean="0">
                              <a:latin typeface="Cambria Math"/>
                            </a:rPr>
                            <m:t>)</m:t>
                          </m:r>
                        </m:num>
                        <m:den>
                          <m:r>
                            <a:rPr lang="en-US" b="0" i="1" smtClean="0">
                              <a:latin typeface="Cambria Math"/>
                            </a:rPr>
                            <m:t>298 </m:t>
                          </m:r>
                          <m:r>
                            <a:rPr lang="en-US" b="0" i="1" smtClean="0">
                              <a:latin typeface="Cambria Math"/>
                            </a:rPr>
                            <m:t>𝐾</m:t>
                          </m:r>
                        </m:den>
                      </m:f>
                    </m:oMath>
                  </m:oMathPara>
                </a14:m>
                <a:endParaRPr lang="en-US" dirty="0" smtClean="0"/>
              </a:p>
              <a:p>
                <a:endParaRPr lang="en-US" dirty="0"/>
              </a:p>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(13.5 </m:t>
                          </m:r>
                          <m:r>
                            <a:rPr lang="en-US" i="1">
                              <a:latin typeface="Cambria Math"/>
                            </a:rPr>
                            <m:t>𝐿</m:t>
                          </m:r>
                          <m:r>
                            <a:rPr lang="en-US" i="1">
                              <a:latin typeface="Cambria Math"/>
                            </a:rPr>
                            <m:t>)(1 </m:t>
                          </m:r>
                          <m:r>
                            <a:rPr lang="en-US" i="1">
                              <a:latin typeface="Cambria Math"/>
                            </a:rPr>
                            <m:t>𝑎𝑡𝑚</m:t>
                          </m:r>
                          <m:r>
                            <a:rPr lang="en-US" i="1">
                              <a:latin typeface="Cambria Math"/>
                            </a:rPr>
                            <m:t>)(298</m:t>
                          </m:r>
                          <m:r>
                            <a:rPr lang="en-US" b="0" i="1" smtClean="0">
                              <a:latin typeface="Cambria Math"/>
                            </a:rPr>
                            <m:t>𝐾</m:t>
                          </m:r>
                          <m:r>
                            <a:rPr lang="en-US" b="0" i="1" smtClean="0">
                              <a:latin typeface="Cambria Math"/>
                            </a:rPr>
                            <m:t>)</m:t>
                          </m:r>
                        </m:num>
                        <m:den>
                          <m:r>
                            <a:rPr lang="en-US" b="0" i="1" smtClean="0">
                              <a:latin typeface="Cambria Math"/>
                            </a:rPr>
                            <m:t>(</m:t>
                          </m:r>
                          <m:r>
                            <a:rPr lang="en-US" i="1">
                              <a:latin typeface="Cambria Math"/>
                            </a:rPr>
                            <m:t>273 </m:t>
                          </m:r>
                          <m:r>
                            <a:rPr lang="en-US" i="1">
                              <a:latin typeface="Cambria Math"/>
                            </a:rPr>
                            <m:t>𝐾</m:t>
                          </m:r>
                          <m:r>
                            <a:rPr lang="en-US" b="0" i="1" smtClean="0">
                              <a:latin typeface="Cambria Math"/>
                            </a:rPr>
                            <m:t>)(0.50 </m:t>
                          </m:r>
                          <m:r>
                            <a:rPr lang="en-US" b="0" i="1" smtClean="0">
                              <a:latin typeface="Cambria Math"/>
                            </a:rPr>
                            <m:t>𝑎𝑡𝑚</m:t>
                          </m:r>
                          <m:r>
                            <a:rPr lang="en-US" b="0" i="1" smtClean="0">
                              <a:latin typeface="Cambria Math"/>
                            </a:rPr>
                            <m:t>)</m:t>
                          </m:r>
                        </m:den>
                      </m:f>
                      <m:r>
                        <a:rPr lang="en-US" b="1" i="1">
                          <a:latin typeface="Cambria Math"/>
                        </a:rPr>
                        <m:t>=</m:t>
                      </m:r>
                      <m:sSub>
                        <m:sSubPr>
                          <m:ctrlPr>
                            <a:rPr lang="en-US" i="1">
                              <a:latin typeface="Cambria Math"/>
                            </a:rPr>
                          </m:ctrlPr>
                        </m:sSubPr>
                        <m:e>
                          <m:r>
                            <a:rPr lang="en-US" i="1">
                              <a:latin typeface="Cambria Math"/>
                            </a:rPr>
                            <m:t>𝑉</m:t>
                          </m:r>
                        </m:e>
                        <m:sub>
                          <m:r>
                            <a:rPr lang="en-US" i="1">
                              <a:latin typeface="Cambria Math"/>
                            </a:rPr>
                            <m:t>2</m:t>
                          </m:r>
                        </m:sub>
                      </m:sSub>
                    </m:oMath>
                  </m:oMathPara>
                </a14:m>
                <a:endParaRPr lang="en-US" dirty="0" smtClean="0"/>
              </a:p>
              <a:p>
                <a:endParaRPr lang="en-US" dirty="0" smtClean="0"/>
              </a:p>
              <a:p>
                <a:r>
                  <a:rPr lang="en-US" dirty="0"/>
                  <a:t>	</a:t>
                </a:r>
                <a:r>
                  <a:rPr lang="en-US" b="1" i="1" dirty="0" smtClean="0"/>
                  <a:t>V</a:t>
                </a:r>
                <a:r>
                  <a:rPr lang="en-US" b="1" i="1" baseline="-25000" dirty="0" smtClean="0"/>
                  <a:t>2</a:t>
                </a:r>
                <a:r>
                  <a:rPr lang="en-US" b="1" i="1" dirty="0" smtClean="0"/>
                  <a:t> = 29 L</a:t>
                </a:r>
                <a:endParaRPr lang="en-US" b="1" dirty="0"/>
              </a:p>
            </p:txBody>
          </p:sp>
        </mc:Choice>
        <mc:Fallback xmlns="">
          <p:sp>
            <p:nvSpPr>
              <p:cNvPr id="5" name="TextBox 4"/>
              <p:cNvSpPr txBox="1">
                <a:spLocks noRot="1" noChangeAspect="1" noMove="1" noResize="1" noEditPoints="1" noAdjustHandles="1" noChangeArrowheads="1" noChangeShapeType="1" noTextEdit="1"/>
              </p:cNvSpPr>
              <p:nvPr/>
            </p:nvSpPr>
            <p:spPr>
              <a:xfrm>
                <a:off x="4648200" y="2819400"/>
                <a:ext cx="3682226" cy="2027671"/>
              </a:xfrm>
              <a:prstGeom prst="rect">
                <a:avLst/>
              </a:prstGeom>
              <a:blipFill rotWithShape="1">
                <a:blip r:embed="rId3"/>
                <a:stretch>
                  <a:fillRect b="-3916"/>
                </a:stretch>
              </a:blipFill>
            </p:spPr>
            <p:txBody>
              <a:bodyPr/>
              <a:lstStyle/>
              <a:p>
                <a:r>
                  <a:rPr lang="en-US">
                    <a:noFill/>
                  </a:rPr>
                  <a:t> </a:t>
                </a:r>
              </a:p>
            </p:txBody>
          </p:sp>
        </mc:Fallback>
      </mc:AlternateContent>
    </p:spTree>
    <p:extLst>
      <p:ext uri="{BB962C8B-B14F-4D97-AF65-F5344CB8AC3E}">
        <p14:creationId xmlns:p14="http://schemas.microsoft.com/office/powerpoint/2010/main" val="931897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ltLang="en-US"/>
              <a:t>Copyright © Pearson Education, Inc., or its affiliates. All Rights Reserved.</a:t>
            </a:r>
          </a:p>
        </p:txBody>
      </p:sp>
      <p:sp>
        <p:nvSpPr>
          <p:cNvPr id="78851" name="Text Box 3"/>
          <p:cNvSpPr txBox="1">
            <a:spLocks noChangeArrowheads="1"/>
          </p:cNvSpPr>
          <p:nvPr/>
        </p:nvSpPr>
        <p:spPr bwMode="auto">
          <a:xfrm>
            <a:off x="914400" y="838200"/>
            <a:ext cx="7924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If you know the values for </a:t>
            </a:r>
            <a:r>
              <a:rPr lang="en-US" altLang="en-US" i="1"/>
              <a:t>P</a:t>
            </a:r>
            <a:r>
              <a:rPr lang="en-US" altLang="en-US"/>
              <a:t>, </a:t>
            </a:r>
            <a:r>
              <a:rPr lang="en-US" altLang="en-US" i="1"/>
              <a:t>V</a:t>
            </a:r>
            <a:r>
              <a:rPr lang="en-US" altLang="en-US"/>
              <a:t>, </a:t>
            </a:r>
            <a:r>
              <a:rPr lang="en-US" altLang="en-US" i="1"/>
              <a:t>T</a:t>
            </a:r>
            <a:r>
              <a:rPr lang="en-US" altLang="en-US"/>
              <a:t>, and </a:t>
            </a:r>
            <a:r>
              <a:rPr lang="en-US" altLang="en-US" i="1"/>
              <a:t>n</a:t>
            </a:r>
            <a:r>
              <a:rPr lang="en-US" altLang="en-US"/>
              <a:t> for one set of conditions, you can calculate a value for the </a:t>
            </a:r>
            <a:r>
              <a:rPr lang="en-US" altLang="en-US" b="1" u="sng"/>
              <a:t>ideal gas constant</a:t>
            </a:r>
            <a:r>
              <a:rPr lang="en-US" altLang="en-US" b="1"/>
              <a:t> </a:t>
            </a:r>
            <a:r>
              <a:rPr lang="en-US" altLang="en-US"/>
              <a:t>(R)</a:t>
            </a:r>
            <a:r>
              <a:rPr lang="en-US" altLang="en-US" i="1"/>
              <a:t>.</a:t>
            </a:r>
          </a:p>
        </p:txBody>
      </p:sp>
      <p:grpSp>
        <p:nvGrpSpPr>
          <p:cNvPr id="78866" name="Group 18"/>
          <p:cNvGrpSpPr>
            <a:grpSpLocks/>
          </p:cNvGrpSpPr>
          <p:nvPr/>
        </p:nvGrpSpPr>
        <p:grpSpPr bwMode="auto">
          <a:xfrm>
            <a:off x="6172200" y="1751884"/>
            <a:ext cx="2362200" cy="1693863"/>
            <a:chOff x="2544" y="3120"/>
            <a:chExt cx="1488" cy="1067"/>
          </a:xfrm>
        </p:grpSpPr>
        <p:sp>
          <p:nvSpPr>
            <p:cNvPr id="78867" name="Text Box 19"/>
            <p:cNvSpPr txBox="1">
              <a:spLocks noChangeArrowheads="1"/>
            </p:cNvSpPr>
            <p:nvPr/>
          </p:nvSpPr>
          <p:spPr bwMode="auto">
            <a:xfrm>
              <a:off x="3120" y="3120"/>
              <a:ext cx="9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dirty="0"/>
                <a:t>P</a:t>
              </a:r>
              <a:r>
                <a:rPr lang="en-US" altLang="en-US" sz="2800" dirty="0"/>
                <a:t> </a:t>
              </a:r>
              <a:r>
                <a:rPr lang="en-US" altLang="en-US" sz="2800" dirty="0">
                  <a:sym typeface="Symbol" pitchFamily="28" charset="2"/>
                </a:rPr>
                <a:t> </a:t>
              </a:r>
              <a:r>
                <a:rPr lang="en-US" altLang="en-US" i="1" dirty="0">
                  <a:sym typeface="Symbol" pitchFamily="28" charset="2"/>
                </a:rPr>
                <a:t>V</a:t>
              </a:r>
              <a:r>
                <a:rPr lang="en-US" altLang="en-US" sz="2800" dirty="0">
                  <a:sym typeface="Symbol" pitchFamily="28" charset="2"/>
                </a:rPr>
                <a:t> </a:t>
              </a:r>
            </a:p>
          </p:txBody>
        </p:sp>
        <p:sp>
          <p:nvSpPr>
            <p:cNvPr id="78868" name="Line 20"/>
            <p:cNvSpPr>
              <a:spLocks noChangeShapeType="1"/>
            </p:cNvSpPr>
            <p:nvPr/>
          </p:nvSpPr>
          <p:spPr bwMode="auto">
            <a:xfrm>
              <a:off x="3120" y="3504"/>
              <a:ext cx="9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9" name="Text Box 21"/>
            <p:cNvSpPr txBox="1">
              <a:spLocks noChangeArrowheads="1"/>
            </p:cNvSpPr>
            <p:nvPr/>
          </p:nvSpPr>
          <p:spPr bwMode="auto">
            <a:xfrm>
              <a:off x="3120" y="3591"/>
              <a:ext cx="91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a:t>T</a:t>
              </a:r>
              <a:r>
                <a:rPr lang="en-US" altLang="en-US"/>
                <a:t> </a:t>
              </a:r>
              <a:r>
                <a:rPr lang="en-US" altLang="en-US">
                  <a:sym typeface="Symbol" pitchFamily="28" charset="2"/>
                </a:rPr>
                <a:t> </a:t>
              </a:r>
              <a:r>
                <a:rPr lang="en-US" altLang="en-US" i="1">
                  <a:sym typeface="Symbol" pitchFamily="28" charset="2"/>
                </a:rPr>
                <a:t>n</a:t>
              </a:r>
              <a:endParaRPr lang="en-US" altLang="en-US" baseline="-25000">
                <a:sym typeface="Symbol" pitchFamily="28" charset="2"/>
              </a:endParaRPr>
            </a:p>
            <a:p>
              <a:pPr algn="ctr">
                <a:spcBef>
                  <a:spcPct val="50000"/>
                </a:spcBef>
              </a:pPr>
              <a:endParaRPr lang="en-US" altLang="en-US" sz="2400" baseline="-25000"/>
            </a:p>
          </p:txBody>
        </p:sp>
        <p:sp>
          <p:nvSpPr>
            <p:cNvPr id="78870" name="Text Box 22"/>
            <p:cNvSpPr txBox="1">
              <a:spLocks noChangeArrowheads="1"/>
            </p:cNvSpPr>
            <p:nvPr/>
          </p:nvSpPr>
          <p:spPr bwMode="auto">
            <a:xfrm>
              <a:off x="2544" y="3312"/>
              <a:ext cx="62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R </a:t>
              </a:r>
              <a:r>
                <a:rPr lang="en-US" altLang="en-US"/>
                <a:t>=</a:t>
              </a:r>
            </a:p>
          </p:txBody>
        </p:sp>
      </p:grpSp>
      <p:sp>
        <p:nvSpPr>
          <p:cNvPr id="78872" name="Rectangle 24"/>
          <p:cNvSpPr>
            <a:spLocks noGrp="1" noChangeArrowheads="1"/>
          </p:cNvSpPr>
          <p:nvPr>
            <p:ph type="title"/>
          </p:nvPr>
        </p:nvSpPr>
        <p:spPr>
          <a:xfrm>
            <a:off x="3276600" y="0"/>
            <a:ext cx="5715000" cy="685800"/>
          </a:xfrm>
          <a:noFill/>
          <a:ln/>
        </p:spPr>
        <p:txBody>
          <a:bodyPr/>
          <a:lstStyle/>
          <a:p>
            <a:r>
              <a:rPr lang="en-US" altLang="en-US"/>
              <a:t>Ideal Gas Law</a:t>
            </a:r>
          </a:p>
        </p:txBody>
      </p:sp>
    </p:spTree>
    <p:extLst>
      <p:ext uri="{BB962C8B-B14F-4D97-AF65-F5344CB8AC3E}">
        <p14:creationId xmlns:p14="http://schemas.microsoft.com/office/powerpoint/2010/main" val="4276750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ltLang="en-US"/>
              <a:t>Copyright © Pearson Education, Inc., or its affiliates. All Rights Reserved.</a:t>
            </a:r>
          </a:p>
        </p:txBody>
      </p:sp>
      <p:sp>
        <p:nvSpPr>
          <p:cNvPr id="136195" name="Text Box 3"/>
          <p:cNvSpPr txBox="1">
            <a:spLocks noChangeArrowheads="1"/>
          </p:cNvSpPr>
          <p:nvPr/>
        </p:nvSpPr>
        <p:spPr bwMode="auto">
          <a:xfrm>
            <a:off x="914400" y="83820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If you know the values for </a:t>
            </a:r>
            <a:r>
              <a:rPr lang="en-US" altLang="en-US" sz="2400" i="1" dirty="0"/>
              <a:t>P</a:t>
            </a:r>
            <a:r>
              <a:rPr lang="en-US" altLang="en-US" sz="2400" dirty="0"/>
              <a:t>, </a:t>
            </a:r>
            <a:r>
              <a:rPr lang="en-US" altLang="en-US" sz="2400" i="1" dirty="0"/>
              <a:t>V</a:t>
            </a:r>
            <a:r>
              <a:rPr lang="en-US" altLang="en-US" sz="2400" dirty="0"/>
              <a:t>, </a:t>
            </a:r>
            <a:r>
              <a:rPr lang="en-US" altLang="en-US" sz="2400" i="1" dirty="0"/>
              <a:t>T</a:t>
            </a:r>
            <a:r>
              <a:rPr lang="en-US" altLang="en-US" sz="2400" dirty="0"/>
              <a:t>, and </a:t>
            </a:r>
            <a:r>
              <a:rPr lang="en-US" altLang="en-US" sz="2400" i="1" dirty="0"/>
              <a:t>n</a:t>
            </a:r>
            <a:r>
              <a:rPr lang="en-US" altLang="en-US" sz="2400" dirty="0"/>
              <a:t> for one set of conditions, you can calculate a value for the </a:t>
            </a:r>
            <a:r>
              <a:rPr lang="en-US" altLang="en-US" sz="2400" b="1" u="sng" dirty="0"/>
              <a:t>ideal gas constant</a:t>
            </a:r>
            <a:r>
              <a:rPr lang="en-US" altLang="en-US" sz="2400" b="1" dirty="0"/>
              <a:t> </a:t>
            </a:r>
            <a:r>
              <a:rPr lang="en-US" altLang="en-US" sz="2400" dirty="0"/>
              <a:t>(R)</a:t>
            </a:r>
            <a:r>
              <a:rPr lang="en-US" altLang="en-US" sz="2400" i="1" dirty="0"/>
              <a:t>.</a:t>
            </a:r>
          </a:p>
        </p:txBody>
      </p:sp>
      <p:sp>
        <p:nvSpPr>
          <p:cNvPr id="136196" name="Text Box 4"/>
          <p:cNvSpPr txBox="1">
            <a:spLocks noChangeArrowheads="1"/>
          </p:cNvSpPr>
          <p:nvPr/>
        </p:nvSpPr>
        <p:spPr bwMode="auto">
          <a:xfrm>
            <a:off x="685800" y="2347119"/>
            <a:ext cx="4953000"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4488" indent="-344488">
              <a:defRPr sz="2400">
                <a:solidFill>
                  <a:schemeClr val="tx1"/>
                </a:solidFill>
                <a:latin typeface="Arial" charset="0"/>
                <a:ea typeface="ＭＳ Ｐゴシック" pitchFamily="28" charset="-128"/>
              </a:defRPr>
            </a:lvl1pPr>
            <a:lvl2pPr marL="458788">
              <a:defRPr sz="2400">
                <a:solidFill>
                  <a:schemeClr val="tx1"/>
                </a:solidFill>
                <a:latin typeface="Arial" charset="0"/>
                <a:ea typeface="ＭＳ Ｐゴシック" pitchFamily="28" charset="-128"/>
              </a:defRPr>
            </a:lvl2pPr>
            <a:lvl3pPr>
              <a:defRPr sz="2400">
                <a:solidFill>
                  <a:schemeClr val="tx1"/>
                </a:solidFill>
                <a:latin typeface="Arial" charset="0"/>
                <a:ea typeface="ＭＳ Ｐゴシック" pitchFamily="28" charset="-128"/>
              </a:defRPr>
            </a:lvl3pPr>
            <a:lvl4pPr>
              <a:defRPr sz="2400">
                <a:solidFill>
                  <a:schemeClr val="tx1"/>
                </a:solidFill>
                <a:latin typeface="Arial" charset="0"/>
                <a:ea typeface="ＭＳ Ｐゴシック" pitchFamily="28" charset="-128"/>
              </a:defRPr>
            </a:lvl4pPr>
            <a:lvl5pPr>
              <a:defRPr sz="2400">
                <a:solidFill>
                  <a:schemeClr val="tx1"/>
                </a:solidFill>
                <a:latin typeface="Arial" charset="0"/>
                <a:ea typeface="ＭＳ Ｐゴシック" pitchFamily="28" charset="-128"/>
              </a:defRPr>
            </a:lvl5pPr>
            <a:lvl6pPr eaLnBrk="0" fontAlgn="base" hangingPunct="0">
              <a:spcBef>
                <a:spcPct val="0"/>
              </a:spcBef>
              <a:spcAft>
                <a:spcPct val="0"/>
              </a:spcAft>
              <a:defRPr sz="2400">
                <a:solidFill>
                  <a:schemeClr val="tx1"/>
                </a:solidFill>
                <a:latin typeface="Arial" charset="0"/>
                <a:ea typeface="ＭＳ Ｐゴシック" pitchFamily="28" charset="-128"/>
              </a:defRPr>
            </a:lvl6pPr>
            <a:lvl7pPr eaLnBrk="0" fontAlgn="base" hangingPunct="0">
              <a:spcBef>
                <a:spcPct val="0"/>
              </a:spcBef>
              <a:spcAft>
                <a:spcPct val="0"/>
              </a:spcAft>
              <a:defRPr sz="2400">
                <a:solidFill>
                  <a:schemeClr val="tx1"/>
                </a:solidFill>
                <a:latin typeface="Arial" charset="0"/>
                <a:ea typeface="ＭＳ Ｐゴシック" pitchFamily="28" charset="-128"/>
              </a:defRPr>
            </a:lvl7pPr>
            <a:lvl8pPr eaLnBrk="0" fontAlgn="base" hangingPunct="0">
              <a:spcBef>
                <a:spcPct val="0"/>
              </a:spcBef>
              <a:spcAft>
                <a:spcPct val="0"/>
              </a:spcAft>
              <a:defRPr sz="2400">
                <a:solidFill>
                  <a:schemeClr val="tx1"/>
                </a:solidFill>
                <a:latin typeface="Arial" charset="0"/>
                <a:ea typeface="ＭＳ Ｐゴシック" pitchFamily="28" charset="-128"/>
              </a:defRPr>
            </a:lvl8pPr>
            <a:lvl9pPr eaLnBrk="0" fontAlgn="base" hangingPunct="0">
              <a:spcBef>
                <a:spcPct val="0"/>
              </a:spcBef>
              <a:spcAft>
                <a:spcPct val="0"/>
              </a:spcAft>
              <a:defRPr sz="2400">
                <a:solidFill>
                  <a:schemeClr val="tx1"/>
                </a:solidFill>
                <a:latin typeface="Arial" charset="0"/>
                <a:ea typeface="ＭＳ Ｐゴシック" pitchFamily="28" charset="-128"/>
              </a:defRPr>
            </a:lvl9pPr>
          </a:lstStyle>
          <a:p>
            <a:pPr>
              <a:spcBef>
                <a:spcPct val="50000"/>
              </a:spcBef>
              <a:buFontTx/>
              <a:buChar char="•"/>
            </a:pPr>
            <a:r>
              <a:rPr lang="en-US" altLang="en-US" sz="2200" dirty="0"/>
              <a:t>Recall that 1 </a:t>
            </a:r>
            <a:r>
              <a:rPr lang="en-US" altLang="en-US" sz="2200" dirty="0" err="1"/>
              <a:t>mol</a:t>
            </a:r>
            <a:r>
              <a:rPr lang="en-US" altLang="en-US" sz="2200" dirty="0"/>
              <a:t> of every gas occupies 22.4 L at STP (101.3 </a:t>
            </a:r>
            <a:r>
              <a:rPr lang="en-US" altLang="en-US" sz="2200" dirty="0" err="1"/>
              <a:t>kPa</a:t>
            </a:r>
            <a:r>
              <a:rPr lang="en-US" altLang="en-US" sz="2200" dirty="0"/>
              <a:t> and 273 K</a:t>
            </a:r>
            <a:r>
              <a:rPr lang="en-US" altLang="en-US" sz="2200" dirty="0" smtClean="0"/>
              <a:t>).</a:t>
            </a:r>
          </a:p>
          <a:p>
            <a:pPr>
              <a:spcBef>
                <a:spcPct val="50000"/>
              </a:spcBef>
              <a:buFontTx/>
              <a:buChar char="•"/>
            </a:pPr>
            <a:r>
              <a:rPr lang="en-US" altLang="en-US" sz="2200" dirty="0">
                <a:sym typeface="Symbol" pitchFamily="28" charset="2"/>
              </a:rPr>
              <a:t>Insert the values of </a:t>
            </a:r>
            <a:r>
              <a:rPr lang="en-US" altLang="en-US" sz="2200" i="1" dirty="0"/>
              <a:t>P</a:t>
            </a:r>
            <a:r>
              <a:rPr lang="en-US" altLang="en-US" sz="2200" dirty="0"/>
              <a:t>, </a:t>
            </a:r>
            <a:r>
              <a:rPr lang="en-US" altLang="en-US" sz="2200" i="1" dirty="0"/>
              <a:t>V</a:t>
            </a:r>
            <a:r>
              <a:rPr lang="en-US" altLang="en-US" sz="2200" dirty="0"/>
              <a:t>, </a:t>
            </a:r>
            <a:r>
              <a:rPr lang="en-US" altLang="en-US" sz="2200" i="1" dirty="0"/>
              <a:t>T</a:t>
            </a:r>
            <a:r>
              <a:rPr lang="en-US" altLang="en-US" sz="2200" dirty="0"/>
              <a:t>, and </a:t>
            </a:r>
            <a:r>
              <a:rPr lang="en-US" altLang="en-US" sz="2200" i="1" dirty="0"/>
              <a:t>n</a:t>
            </a:r>
            <a:r>
              <a:rPr lang="en-US" altLang="en-US" sz="2200" dirty="0"/>
              <a:t> into     (</a:t>
            </a:r>
            <a:r>
              <a:rPr lang="en-US" altLang="en-US" sz="2200" i="1" dirty="0"/>
              <a:t>P</a:t>
            </a:r>
            <a:r>
              <a:rPr lang="en-US" altLang="en-US" sz="2200" dirty="0"/>
              <a:t> </a:t>
            </a:r>
            <a:r>
              <a:rPr lang="en-US" altLang="en-US" sz="2200" dirty="0">
                <a:sym typeface="Symbol" pitchFamily="28" charset="2"/>
              </a:rPr>
              <a:t> </a:t>
            </a:r>
            <a:r>
              <a:rPr lang="en-US" altLang="en-US" sz="2200" i="1" dirty="0">
                <a:sym typeface="Symbol" pitchFamily="28" charset="2"/>
              </a:rPr>
              <a:t>V</a:t>
            </a:r>
            <a:r>
              <a:rPr lang="en-US" altLang="en-US" sz="2200" dirty="0">
                <a:sym typeface="Symbol" pitchFamily="28" charset="2"/>
              </a:rPr>
              <a:t>)/(</a:t>
            </a:r>
            <a:r>
              <a:rPr lang="en-US" altLang="en-US" sz="2200" i="1" dirty="0">
                <a:sym typeface="Symbol" pitchFamily="28" charset="2"/>
              </a:rPr>
              <a:t>T</a:t>
            </a:r>
            <a:r>
              <a:rPr lang="en-US" altLang="en-US" sz="2200" dirty="0">
                <a:sym typeface="Symbol" pitchFamily="28" charset="2"/>
              </a:rPr>
              <a:t>  </a:t>
            </a:r>
            <a:r>
              <a:rPr lang="en-US" altLang="en-US" sz="2200" i="1" dirty="0">
                <a:sym typeface="Symbol" pitchFamily="28" charset="2"/>
              </a:rPr>
              <a:t>n</a:t>
            </a:r>
            <a:r>
              <a:rPr lang="en-US" altLang="en-US" sz="2200" dirty="0" smtClean="0">
                <a:sym typeface="Symbol" pitchFamily="28" charset="2"/>
              </a:rPr>
              <a:t>).</a:t>
            </a:r>
            <a:endParaRPr lang="en-US" altLang="en-US" sz="2200" i="1" dirty="0">
              <a:sym typeface="Symbol" pitchFamily="28" charset="2"/>
            </a:endParaRPr>
          </a:p>
        </p:txBody>
      </p:sp>
      <p:grpSp>
        <p:nvGrpSpPr>
          <p:cNvPr id="136209" name="Group 17"/>
          <p:cNvGrpSpPr>
            <a:grpSpLocks/>
          </p:cNvGrpSpPr>
          <p:nvPr/>
        </p:nvGrpSpPr>
        <p:grpSpPr bwMode="auto">
          <a:xfrm>
            <a:off x="6324600" y="2057400"/>
            <a:ext cx="2362200" cy="1739900"/>
            <a:chOff x="2544" y="3120"/>
            <a:chExt cx="1488" cy="1096"/>
          </a:xfrm>
        </p:grpSpPr>
        <p:sp>
          <p:nvSpPr>
            <p:cNvPr id="136210" name="Text Box 18"/>
            <p:cNvSpPr txBox="1">
              <a:spLocks noChangeArrowheads="1"/>
            </p:cNvSpPr>
            <p:nvPr/>
          </p:nvSpPr>
          <p:spPr bwMode="auto">
            <a:xfrm>
              <a:off x="3120" y="3120"/>
              <a:ext cx="9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a:t>P</a:t>
              </a:r>
              <a:r>
                <a:rPr lang="en-US" altLang="en-US" sz="2800"/>
                <a:t> </a:t>
              </a:r>
              <a:r>
                <a:rPr lang="en-US" altLang="en-US" sz="2800">
                  <a:sym typeface="Symbol" pitchFamily="28" charset="2"/>
                </a:rPr>
                <a:t> </a:t>
              </a:r>
              <a:r>
                <a:rPr lang="en-US" altLang="en-US" i="1">
                  <a:sym typeface="Symbol" pitchFamily="28" charset="2"/>
                </a:rPr>
                <a:t>V</a:t>
              </a:r>
              <a:r>
                <a:rPr lang="en-US" altLang="en-US" sz="2800">
                  <a:sym typeface="Symbol" pitchFamily="28" charset="2"/>
                </a:rPr>
                <a:t> </a:t>
              </a:r>
            </a:p>
          </p:txBody>
        </p:sp>
        <p:sp>
          <p:nvSpPr>
            <p:cNvPr id="136211" name="Line 19"/>
            <p:cNvSpPr>
              <a:spLocks noChangeShapeType="1"/>
            </p:cNvSpPr>
            <p:nvPr/>
          </p:nvSpPr>
          <p:spPr bwMode="auto">
            <a:xfrm>
              <a:off x="3120" y="3504"/>
              <a:ext cx="9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12" name="Text Box 20"/>
            <p:cNvSpPr txBox="1">
              <a:spLocks noChangeArrowheads="1"/>
            </p:cNvSpPr>
            <p:nvPr/>
          </p:nvSpPr>
          <p:spPr bwMode="auto">
            <a:xfrm>
              <a:off x="3120" y="3620"/>
              <a:ext cx="91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dirty="0"/>
                <a:t>T</a:t>
              </a:r>
              <a:r>
                <a:rPr lang="en-US" altLang="en-US" dirty="0"/>
                <a:t> </a:t>
              </a:r>
              <a:r>
                <a:rPr lang="en-US" altLang="en-US" dirty="0">
                  <a:sym typeface="Symbol" pitchFamily="28" charset="2"/>
                </a:rPr>
                <a:t> </a:t>
              </a:r>
              <a:r>
                <a:rPr lang="en-US" altLang="en-US" i="1" dirty="0">
                  <a:sym typeface="Symbol" pitchFamily="28" charset="2"/>
                </a:rPr>
                <a:t>n</a:t>
              </a:r>
              <a:endParaRPr lang="en-US" altLang="en-US" baseline="-25000" dirty="0">
                <a:sym typeface="Symbol" pitchFamily="28" charset="2"/>
              </a:endParaRPr>
            </a:p>
            <a:p>
              <a:pPr algn="ctr">
                <a:spcBef>
                  <a:spcPct val="50000"/>
                </a:spcBef>
              </a:pPr>
              <a:endParaRPr lang="en-US" altLang="en-US" sz="2400" baseline="-25000" dirty="0"/>
            </a:p>
          </p:txBody>
        </p:sp>
        <p:sp>
          <p:nvSpPr>
            <p:cNvPr id="136213" name="Text Box 21"/>
            <p:cNvSpPr txBox="1">
              <a:spLocks noChangeArrowheads="1"/>
            </p:cNvSpPr>
            <p:nvPr/>
          </p:nvSpPr>
          <p:spPr bwMode="auto">
            <a:xfrm>
              <a:off x="2544" y="3312"/>
              <a:ext cx="62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R </a:t>
              </a:r>
              <a:r>
                <a:rPr lang="en-US" altLang="en-US"/>
                <a:t>=</a:t>
              </a:r>
            </a:p>
          </p:txBody>
        </p:sp>
      </p:grpSp>
      <p:sp>
        <p:nvSpPr>
          <p:cNvPr id="136215" name="Rectangle 23"/>
          <p:cNvSpPr>
            <a:spLocks noGrp="1" noChangeArrowheads="1"/>
          </p:cNvSpPr>
          <p:nvPr>
            <p:ph type="title"/>
          </p:nvPr>
        </p:nvSpPr>
        <p:spPr>
          <a:xfrm>
            <a:off x="3276600" y="0"/>
            <a:ext cx="5715000" cy="685800"/>
          </a:xfrm>
          <a:noFill/>
          <a:ln/>
        </p:spPr>
        <p:txBody>
          <a:bodyPr/>
          <a:lstStyle/>
          <a:p>
            <a:r>
              <a:rPr lang="en-US" altLang="en-US"/>
              <a:t>Ideal Gas Law</a:t>
            </a:r>
          </a:p>
        </p:txBody>
      </p:sp>
    </p:spTree>
    <p:extLst>
      <p:ext uri="{BB962C8B-B14F-4D97-AF65-F5344CB8AC3E}">
        <p14:creationId xmlns:p14="http://schemas.microsoft.com/office/powerpoint/2010/main" val="2328089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r>
              <a:rPr lang="en-US" altLang="en-US"/>
              <a:t>Copyright © Pearson Education, Inc., or its affiliates. All Rights Reserved.</a:t>
            </a:r>
          </a:p>
        </p:txBody>
      </p:sp>
      <p:sp>
        <p:nvSpPr>
          <p:cNvPr id="138243" name="Text Box 1027"/>
          <p:cNvSpPr txBox="1">
            <a:spLocks noChangeArrowheads="1"/>
          </p:cNvSpPr>
          <p:nvPr/>
        </p:nvSpPr>
        <p:spPr bwMode="auto">
          <a:xfrm>
            <a:off x="914400" y="83820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t>If you know the values for </a:t>
            </a:r>
            <a:r>
              <a:rPr lang="en-US" altLang="en-US" sz="2400" i="1" dirty="0"/>
              <a:t>P</a:t>
            </a:r>
            <a:r>
              <a:rPr lang="en-US" altLang="en-US" sz="2400" dirty="0"/>
              <a:t>, </a:t>
            </a:r>
            <a:r>
              <a:rPr lang="en-US" altLang="en-US" sz="2400" i="1" dirty="0"/>
              <a:t>V</a:t>
            </a:r>
            <a:r>
              <a:rPr lang="en-US" altLang="en-US" sz="2400" dirty="0"/>
              <a:t>, </a:t>
            </a:r>
            <a:r>
              <a:rPr lang="en-US" altLang="en-US" sz="2400" i="1" dirty="0"/>
              <a:t>T</a:t>
            </a:r>
            <a:r>
              <a:rPr lang="en-US" altLang="en-US" sz="2400" dirty="0"/>
              <a:t>, and </a:t>
            </a:r>
            <a:r>
              <a:rPr lang="en-US" altLang="en-US" sz="2400" i="1" dirty="0"/>
              <a:t>n</a:t>
            </a:r>
            <a:r>
              <a:rPr lang="en-US" altLang="en-US" sz="2400" dirty="0"/>
              <a:t> for one set of conditions, you can calculate a value for the </a:t>
            </a:r>
            <a:r>
              <a:rPr lang="en-US" altLang="en-US" sz="2400" b="1" u="sng" dirty="0"/>
              <a:t>ideal gas constant</a:t>
            </a:r>
            <a:r>
              <a:rPr lang="en-US" altLang="en-US" sz="2400" b="1" dirty="0"/>
              <a:t> </a:t>
            </a:r>
            <a:r>
              <a:rPr lang="en-US" altLang="en-US" sz="2400" dirty="0"/>
              <a:t>(R)</a:t>
            </a:r>
            <a:r>
              <a:rPr lang="en-US" altLang="en-US" sz="2400" i="1" dirty="0"/>
              <a:t>.</a:t>
            </a:r>
          </a:p>
        </p:txBody>
      </p:sp>
      <p:grpSp>
        <p:nvGrpSpPr>
          <p:cNvPr id="138245" name="Group 1029"/>
          <p:cNvGrpSpPr>
            <a:grpSpLocks/>
          </p:cNvGrpSpPr>
          <p:nvPr/>
        </p:nvGrpSpPr>
        <p:grpSpPr bwMode="auto">
          <a:xfrm>
            <a:off x="1447800" y="2209802"/>
            <a:ext cx="6400800" cy="1585913"/>
            <a:chOff x="816" y="3120"/>
            <a:chExt cx="4032" cy="999"/>
          </a:xfrm>
        </p:grpSpPr>
        <p:grpSp>
          <p:nvGrpSpPr>
            <p:cNvPr id="138246" name="Group 1030"/>
            <p:cNvGrpSpPr>
              <a:grpSpLocks/>
            </p:cNvGrpSpPr>
            <p:nvPr/>
          </p:nvGrpSpPr>
          <p:grpSpPr bwMode="auto">
            <a:xfrm>
              <a:off x="816" y="3120"/>
              <a:ext cx="1488" cy="999"/>
              <a:chOff x="2544" y="3120"/>
              <a:chExt cx="1488" cy="999"/>
            </a:xfrm>
          </p:grpSpPr>
          <p:sp>
            <p:nvSpPr>
              <p:cNvPr id="138247" name="Text Box 1031"/>
              <p:cNvSpPr txBox="1">
                <a:spLocks noChangeArrowheads="1"/>
              </p:cNvSpPr>
              <p:nvPr/>
            </p:nvSpPr>
            <p:spPr bwMode="auto">
              <a:xfrm>
                <a:off x="3120" y="3120"/>
                <a:ext cx="9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a:t>P</a:t>
                </a:r>
                <a:r>
                  <a:rPr lang="en-US" altLang="en-US" sz="2800"/>
                  <a:t> </a:t>
                </a:r>
                <a:r>
                  <a:rPr lang="en-US" altLang="en-US" sz="2800">
                    <a:sym typeface="Symbol" pitchFamily="28" charset="2"/>
                  </a:rPr>
                  <a:t> </a:t>
                </a:r>
                <a:r>
                  <a:rPr lang="en-US" altLang="en-US" i="1">
                    <a:sym typeface="Symbol" pitchFamily="28" charset="2"/>
                  </a:rPr>
                  <a:t>V</a:t>
                </a:r>
                <a:r>
                  <a:rPr lang="en-US" altLang="en-US" sz="2800">
                    <a:sym typeface="Symbol" pitchFamily="28" charset="2"/>
                  </a:rPr>
                  <a:t> </a:t>
                </a:r>
              </a:p>
            </p:txBody>
          </p:sp>
          <p:sp>
            <p:nvSpPr>
              <p:cNvPr id="138248" name="Line 1032"/>
              <p:cNvSpPr>
                <a:spLocks noChangeShapeType="1"/>
              </p:cNvSpPr>
              <p:nvPr/>
            </p:nvSpPr>
            <p:spPr bwMode="auto">
              <a:xfrm>
                <a:off x="3120" y="3504"/>
                <a:ext cx="9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49" name="Text Box 1033"/>
              <p:cNvSpPr txBox="1">
                <a:spLocks noChangeArrowheads="1"/>
              </p:cNvSpPr>
              <p:nvPr/>
            </p:nvSpPr>
            <p:spPr bwMode="auto">
              <a:xfrm>
                <a:off x="3120" y="3523"/>
                <a:ext cx="91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dirty="0"/>
                  <a:t>T</a:t>
                </a:r>
                <a:r>
                  <a:rPr lang="en-US" altLang="en-US" dirty="0"/>
                  <a:t> </a:t>
                </a:r>
                <a:r>
                  <a:rPr lang="en-US" altLang="en-US" dirty="0">
                    <a:sym typeface="Symbol" pitchFamily="28" charset="2"/>
                  </a:rPr>
                  <a:t> </a:t>
                </a:r>
                <a:r>
                  <a:rPr lang="en-US" altLang="en-US" i="1" dirty="0">
                    <a:sym typeface="Symbol" pitchFamily="28" charset="2"/>
                  </a:rPr>
                  <a:t>n</a:t>
                </a:r>
                <a:endParaRPr lang="en-US" altLang="en-US" baseline="-25000" dirty="0">
                  <a:sym typeface="Symbol" pitchFamily="28" charset="2"/>
                </a:endParaRPr>
              </a:p>
              <a:p>
                <a:pPr algn="ctr">
                  <a:spcBef>
                    <a:spcPct val="50000"/>
                  </a:spcBef>
                </a:pPr>
                <a:endParaRPr lang="en-US" altLang="en-US" sz="2400" baseline="-25000" dirty="0"/>
              </a:p>
            </p:txBody>
          </p:sp>
          <p:sp>
            <p:nvSpPr>
              <p:cNvPr id="138250" name="Text Box 1034"/>
              <p:cNvSpPr txBox="1">
                <a:spLocks noChangeArrowheads="1"/>
              </p:cNvSpPr>
              <p:nvPr/>
            </p:nvSpPr>
            <p:spPr bwMode="auto">
              <a:xfrm>
                <a:off x="2544" y="3312"/>
                <a:ext cx="62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R </a:t>
                </a:r>
                <a:r>
                  <a:rPr lang="en-US" altLang="en-US"/>
                  <a:t>=</a:t>
                </a:r>
              </a:p>
            </p:txBody>
          </p:sp>
        </p:grpSp>
        <p:sp>
          <p:nvSpPr>
            <p:cNvPr id="138251" name="Text Box 1035"/>
            <p:cNvSpPr txBox="1">
              <a:spLocks noChangeArrowheads="1"/>
            </p:cNvSpPr>
            <p:nvPr/>
          </p:nvSpPr>
          <p:spPr bwMode="auto">
            <a:xfrm>
              <a:off x="2304" y="3312"/>
              <a:ext cx="28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a:t>
              </a:r>
            </a:p>
          </p:txBody>
        </p:sp>
        <p:grpSp>
          <p:nvGrpSpPr>
            <p:cNvPr id="138252" name="Group 1036"/>
            <p:cNvGrpSpPr>
              <a:grpSpLocks/>
            </p:cNvGrpSpPr>
            <p:nvPr/>
          </p:nvGrpSpPr>
          <p:grpSpPr bwMode="auto">
            <a:xfrm>
              <a:off x="2544" y="3120"/>
              <a:ext cx="2304" cy="768"/>
              <a:chOff x="2736" y="3120"/>
              <a:chExt cx="2304" cy="768"/>
            </a:xfrm>
          </p:grpSpPr>
          <p:sp>
            <p:nvSpPr>
              <p:cNvPr id="138253" name="Text Box 1037"/>
              <p:cNvSpPr txBox="1">
                <a:spLocks noChangeArrowheads="1"/>
              </p:cNvSpPr>
              <p:nvPr/>
            </p:nvSpPr>
            <p:spPr bwMode="auto">
              <a:xfrm>
                <a:off x="2736" y="3120"/>
                <a:ext cx="230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101.3 kPa </a:t>
                </a:r>
                <a:r>
                  <a:rPr lang="en-US" altLang="en-US">
                    <a:sym typeface="Symbol" pitchFamily="28" charset="2"/>
                  </a:rPr>
                  <a:t> 22.4 L</a:t>
                </a:r>
              </a:p>
            </p:txBody>
          </p:sp>
          <p:sp>
            <p:nvSpPr>
              <p:cNvPr id="138254" name="Text Box 1038"/>
              <p:cNvSpPr txBox="1">
                <a:spLocks noChangeArrowheads="1"/>
              </p:cNvSpPr>
              <p:nvPr/>
            </p:nvSpPr>
            <p:spPr bwMode="auto">
              <a:xfrm>
                <a:off x="3000" y="3523"/>
                <a:ext cx="17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273 K </a:t>
                </a:r>
                <a:r>
                  <a:rPr lang="en-US" altLang="en-US">
                    <a:sym typeface="Symbol" pitchFamily="28" charset="2"/>
                  </a:rPr>
                  <a:t> 1 mol</a:t>
                </a:r>
              </a:p>
            </p:txBody>
          </p:sp>
          <p:sp>
            <p:nvSpPr>
              <p:cNvPr id="138255" name="Line 1039"/>
              <p:cNvSpPr>
                <a:spLocks noChangeShapeType="1"/>
              </p:cNvSpPr>
              <p:nvPr/>
            </p:nvSpPr>
            <p:spPr bwMode="auto">
              <a:xfrm>
                <a:off x="2784" y="3504"/>
                <a:ext cx="22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38256" name="Text Box 1040"/>
          <p:cNvSpPr txBox="1">
            <a:spLocks noChangeArrowheads="1"/>
          </p:cNvSpPr>
          <p:nvPr/>
        </p:nvSpPr>
        <p:spPr bwMode="auto">
          <a:xfrm>
            <a:off x="1257300" y="4068762"/>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R</a:t>
            </a:r>
            <a:r>
              <a:rPr lang="en-US" altLang="en-US"/>
              <a:t> = 8.31 (L·</a:t>
            </a:r>
            <a:r>
              <a:rPr lang="en-US" altLang="en-US">
                <a:cs typeface="Arial" charset="0"/>
              </a:rPr>
              <a:t>kPa)/(K</a:t>
            </a:r>
            <a:r>
              <a:rPr lang="en-US" altLang="en-US"/>
              <a:t>·</a:t>
            </a:r>
            <a:r>
              <a:rPr lang="en-US" altLang="en-US">
                <a:cs typeface="Arial" charset="0"/>
              </a:rPr>
              <a:t>mol)</a:t>
            </a:r>
          </a:p>
        </p:txBody>
      </p:sp>
      <p:sp>
        <p:nvSpPr>
          <p:cNvPr id="138258" name="Rectangle 1042"/>
          <p:cNvSpPr>
            <a:spLocks noGrp="1" noChangeArrowheads="1"/>
          </p:cNvSpPr>
          <p:nvPr>
            <p:ph type="title"/>
          </p:nvPr>
        </p:nvSpPr>
        <p:spPr>
          <a:xfrm>
            <a:off x="3276600" y="0"/>
            <a:ext cx="5715000" cy="685800"/>
          </a:xfrm>
          <a:noFill/>
          <a:ln/>
        </p:spPr>
        <p:txBody>
          <a:bodyPr/>
          <a:lstStyle/>
          <a:p>
            <a:r>
              <a:rPr lang="en-US" altLang="en-US"/>
              <a:t>Ideal Gas Law</a:t>
            </a:r>
          </a:p>
        </p:txBody>
      </p:sp>
    </p:spTree>
    <p:extLst>
      <p:ext uri="{BB962C8B-B14F-4D97-AF65-F5344CB8AC3E}">
        <p14:creationId xmlns:p14="http://schemas.microsoft.com/office/powerpoint/2010/main" val="5237233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altLang="en-US"/>
              <a:t>Copyright © Pearson Education, Inc., or its affiliates. All Rights Reserved.</a:t>
            </a:r>
          </a:p>
        </p:txBody>
      </p:sp>
      <p:sp>
        <p:nvSpPr>
          <p:cNvPr id="20483" name="Rectangle 3"/>
          <p:cNvSpPr>
            <a:spLocks noGrp="1" noChangeArrowheads="1"/>
          </p:cNvSpPr>
          <p:nvPr>
            <p:ph type="body" idx="1"/>
          </p:nvPr>
        </p:nvSpPr>
        <p:spPr>
          <a:xfrm>
            <a:off x="990600" y="1447800"/>
            <a:ext cx="7772400" cy="1752600"/>
          </a:xfrm>
        </p:spPr>
        <p:txBody>
          <a:bodyPr/>
          <a:lstStyle/>
          <a:p>
            <a:pPr marL="0" indent="0" eaLnBrk="0" hangingPunct="0">
              <a:lnSpc>
                <a:spcPct val="105000"/>
              </a:lnSpc>
              <a:spcBef>
                <a:spcPct val="50000"/>
              </a:spcBef>
            </a:pPr>
            <a:r>
              <a:rPr lang="en-US" altLang="en-US" b="0">
                <a:solidFill>
                  <a:schemeClr val="tx1"/>
                </a:solidFill>
              </a:rPr>
              <a:t>The gas law that includes all four variables</a:t>
            </a:r>
            <a:r>
              <a:rPr lang="en-US" altLang="en-US" b="0">
                <a:solidFill>
                  <a:schemeClr val="tx1"/>
                </a:solidFill>
                <a:cs typeface="Arial" charset="0"/>
              </a:rPr>
              <a:t>—</a:t>
            </a:r>
            <a:r>
              <a:rPr lang="en-US" altLang="en-US" b="0" i="1">
                <a:solidFill>
                  <a:schemeClr val="tx1"/>
                </a:solidFill>
                <a:cs typeface="Arial" charset="0"/>
              </a:rPr>
              <a:t>P</a:t>
            </a:r>
            <a:r>
              <a:rPr lang="en-US" altLang="en-US" b="0">
                <a:solidFill>
                  <a:schemeClr val="tx1"/>
                </a:solidFill>
                <a:cs typeface="Arial" charset="0"/>
              </a:rPr>
              <a:t>, </a:t>
            </a:r>
            <a:r>
              <a:rPr lang="en-US" altLang="en-US" b="0" i="1">
                <a:solidFill>
                  <a:schemeClr val="tx1"/>
                </a:solidFill>
                <a:cs typeface="Arial" charset="0"/>
              </a:rPr>
              <a:t>V</a:t>
            </a:r>
            <a:r>
              <a:rPr lang="en-US" altLang="en-US" b="0">
                <a:solidFill>
                  <a:schemeClr val="tx1"/>
                </a:solidFill>
                <a:cs typeface="Arial" charset="0"/>
              </a:rPr>
              <a:t>, </a:t>
            </a:r>
            <a:r>
              <a:rPr lang="en-US" altLang="en-US" b="0" i="1">
                <a:solidFill>
                  <a:schemeClr val="tx1"/>
                </a:solidFill>
                <a:cs typeface="Arial" charset="0"/>
              </a:rPr>
              <a:t>T</a:t>
            </a:r>
            <a:r>
              <a:rPr lang="en-US" altLang="en-US" b="0">
                <a:solidFill>
                  <a:schemeClr val="tx1"/>
                </a:solidFill>
                <a:cs typeface="Arial" charset="0"/>
              </a:rPr>
              <a:t>, </a:t>
            </a:r>
            <a:r>
              <a:rPr lang="en-US" altLang="en-US" b="0" i="1">
                <a:solidFill>
                  <a:schemeClr val="tx1"/>
                </a:solidFill>
                <a:cs typeface="Arial" charset="0"/>
              </a:rPr>
              <a:t>n</a:t>
            </a:r>
            <a:r>
              <a:rPr lang="en-US" altLang="en-US" b="0">
                <a:solidFill>
                  <a:schemeClr val="tx1"/>
                </a:solidFill>
                <a:cs typeface="Arial" charset="0"/>
              </a:rPr>
              <a:t>—is called the</a:t>
            </a:r>
            <a:r>
              <a:rPr lang="en-US" altLang="en-US" b="0">
                <a:solidFill>
                  <a:schemeClr val="tx1"/>
                </a:solidFill>
              </a:rPr>
              <a:t> </a:t>
            </a:r>
            <a:r>
              <a:rPr lang="en-US" altLang="en-US" u="sng">
                <a:solidFill>
                  <a:schemeClr val="tx1"/>
                </a:solidFill>
              </a:rPr>
              <a:t>ideal gas law</a:t>
            </a:r>
            <a:r>
              <a:rPr lang="en-US" altLang="en-US" b="0">
                <a:solidFill>
                  <a:schemeClr val="tx1"/>
                </a:solidFill>
              </a:rPr>
              <a:t>.</a:t>
            </a:r>
            <a:endParaRPr lang="en-US" altLang="en-US" b="0" i="1">
              <a:solidFill>
                <a:schemeClr val="tx1"/>
              </a:solidFill>
            </a:endParaRPr>
          </a:p>
        </p:txBody>
      </p:sp>
      <p:grpSp>
        <p:nvGrpSpPr>
          <p:cNvPr id="20493" name="Group 13"/>
          <p:cNvGrpSpPr>
            <a:grpSpLocks/>
          </p:cNvGrpSpPr>
          <p:nvPr/>
        </p:nvGrpSpPr>
        <p:grpSpPr bwMode="auto">
          <a:xfrm>
            <a:off x="2552700" y="2298290"/>
            <a:ext cx="3886200" cy="1981200"/>
            <a:chOff x="1632" y="2256"/>
            <a:chExt cx="2448" cy="1248"/>
          </a:xfrm>
        </p:grpSpPr>
        <p:sp>
          <p:nvSpPr>
            <p:cNvPr id="20490" name="AutoShape 10"/>
            <p:cNvSpPr>
              <a:spLocks noChangeArrowheads="1"/>
            </p:cNvSpPr>
            <p:nvPr/>
          </p:nvSpPr>
          <p:spPr bwMode="auto">
            <a:xfrm>
              <a:off x="1728" y="2256"/>
              <a:ext cx="2256" cy="432"/>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6" name="Text Box 6"/>
            <p:cNvSpPr txBox="1">
              <a:spLocks noChangeArrowheads="1"/>
            </p:cNvSpPr>
            <p:nvPr/>
          </p:nvSpPr>
          <p:spPr bwMode="auto">
            <a:xfrm>
              <a:off x="1632" y="2256"/>
              <a:ext cx="2448"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5000"/>
                </a:lnSpc>
                <a:spcBef>
                  <a:spcPct val="50000"/>
                </a:spcBef>
              </a:pPr>
              <a:r>
                <a:rPr lang="en-US" altLang="en-US" i="1">
                  <a:solidFill>
                    <a:schemeClr val="bg1"/>
                  </a:solidFill>
                </a:rPr>
                <a:t>P</a:t>
              </a:r>
              <a:r>
                <a:rPr lang="en-US" altLang="en-US">
                  <a:solidFill>
                    <a:schemeClr val="bg1"/>
                  </a:solidFill>
                </a:rPr>
                <a:t> </a:t>
              </a:r>
              <a:r>
                <a:rPr lang="en-US" altLang="en-US">
                  <a:solidFill>
                    <a:schemeClr val="bg1"/>
                  </a:solidFill>
                  <a:sym typeface="Symbol" pitchFamily="28" charset="2"/>
                </a:rPr>
                <a:t> </a:t>
              </a:r>
              <a:r>
                <a:rPr lang="en-US" altLang="en-US" i="1">
                  <a:solidFill>
                    <a:schemeClr val="bg1"/>
                  </a:solidFill>
                  <a:sym typeface="Symbol" pitchFamily="28" charset="2"/>
                </a:rPr>
                <a:t>V</a:t>
              </a:r>
              <a:r>
                <a:rPr lang="en-US" altLang="en-US">
                  <a:solidFill>
                    <a:schemeClr val="bg1"/>
                  </a:solidFill>
                  <a:sym typeface="Symbol" pitchFamily="28" charset="2"/>
                </a:rPr>
                <a:t> = </a:t>
              </a:r>
              <a:r>
                <a:rPr lang="en-US" altLang="en-US" i="1">
                  <a:solidFill>
                    <a:schemeClr val="bg1"/>
                  </a:solidFill>
                  <a:sym typeface="Symbol" pitchFamily="28" charset="2"/>
                </a:rPr>
                <a:t>n</a:t>
              </a:r>
              <a:r>
                <a:rPr lang="en-US" altLang="en-US">
                  <a:solidFill>
                    <a:schemeClr val="bg1"/>
                  </a:solidFill>
                </a:rPr>
                <a:t> </a:t>
              </a:r>
              <a:r>
                <a:rPr lang="en-US" altLang="en-US">
                  <a:solidFill>
                    <a:schemeClr val="bg1"/>
                  </a:solidFill>
                  <a:sym typeface="Symbol" pitchFamily="28" charset="2"/>
                </a:rPr>
                <a:t> </a:t>
              </a:r>
              <a:r>
                <a:rPr lang="en-US" altLang="en-US" i="1">
                  <a:solidFill>
                    <a:schemeClr val="bg1"/>
                  </a:solidFill>
                  <a:sym typeface="Symbol" pitchFamily="28" charset="2"/>
                </a:rPr>
                <a:t>R</a:t>
              </a:r>
              <a:r>
                <a:rPr lang="en-US" altLang="en-US">
                  <a:solidFill>
                    <a:schemeClr val="bg1"/>
                  </a:solidFill>
                </a:rPr>
                <a:t> </a:t>
              </a:r>
              <a:r>
                <a:rPr lang="en-US" altLang="en-US">
                  <a:solidFill>
                    <a:schemeClr val="bg1"/>
                  </a:solidFill>
                  <a:sym typeface="Symbol" pitchFamily="28" charset="2"/>
                </a:rPr>
                <a:t> T</a:t>
              </a:r>
              <a:endParaRPr lang="en-US" altLang="en-US">
                <a:solidFill>
                  <a:schemeClr val="bg1"/>
                </a:solidFill>
              </a:endParaRPr>
            </a:p>
          </p:txBody>
        </p:sp>
        <p:grpSp>
          <p:nvGrpSpPr>
            <p:cNvPr id="20492" name="Group 12"/>
            <p:cNvGrpSpPr>
              <a:grpSpLocks/>
            </p:cNvGrpSpPr>
            <p:nvPr/>
          </p:nvGrpSpPr>
          <p:grpSpPr bwMode="auto">
            <a:xfrm>
              <a:off x="2064" y="3072"/>
              <a:ext cx="1488" cy="432"/>
              <a:chOff x="2160" y="3072"/>
              <a:chExt cx="1488" cy="432"/>
            </a:xfrm>
          </p:grpSpPr>
          <p:sp>
            <p:nvSpPr>
              <p:cNvPr id="20491" name="AutoShape 11"/>
              <p:cNvSpPr>
                <a:spLocks noChangeArrowheads="1"/>
              </p:cNvSpPr>
              <p:nvPr/>
            </p:nvSpPr>
            <p:spPr bwMode="auto">
              <a:xfrm>
                <a:off x="2208" y="3072"/>
                <a:ext cx="1440" cy="432"/>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Text Box 8"/>
              <p:cNvSpPr txBox="1">
                <a:spLocks noChangeArrowheads="1"/>
              </p:cNvSpPr>
              <p:nvPr/>
            </p:nvSpPr>
            <p:spPr bwMode="auto">
              <a:xfrm>
                <a:off x="2160" y="3072"/>
                <a:ext cx="1392" cy="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5000"/>
                  </a:lnSpc>
                  <a:spcBef>
                    <a:spcPct val="50000"/>
                  </a:spcBef>
                </a:pPr>
                <a:r>
                  <a:rPr lang="en-US" altLang="en-US">
                    <a:sym typeface="Symbol" pitchFamily="28" charset="2"/>
                  </a:rPr>
                  <a:t>  </a:t>
                </a:r>
                <a:r>
                  <a:rPr lang="en-US" altLang="en-US" i="1">
                    <a:solidFill>
                      <a:schemeClr val="bg1"/>
                    </a:solidFill>
                    <a:sym typeface="Symbol" pitchFamily="28" charset="2"/>
                  </a:rPr>
                  <a:t>PV</a:t>
                </a:r>
                <a:r>
                  <a:rPr lang="en-US" altLang="en-US">
                    <a:solidFill>
                      <a:schemeClr val="bg1"/>
                    </a:solidFill>
                    <a:sym typeface="Symbol" pitchFamily="28" charset="2"/>
                  </a:rPr>
                  <a:t> = </a:t>
                </a:r>
                <a:r>
                  <a:rPr lang="en-US" altLang="en-US" i="1">
                    <a:solidFill>
                      <a:schemeClr val="bg1"/>
                    </a:solidFill>
                    <a:sym typeface="Symbol" pitchFamily="28" charset="2"/>
                  </a:rPr>
                  <a:t>nR</a:t>
                </a:r>
                <a:r>
                  <a:rPr lang="en-US" altLang="en-US">
                    <a:solidFill>
                      <a:schemeClr val="bg1"/>
                    </a:solidFill>
                    <a:sym typeface="Symbol" pitchFamily="28" charset="2"/>
                  </a:rPr>
                  <a:t>T</a:t>
                </a:r>
                <a:endParaRPr lang="en-US" altLang="en-US">
                  <a:solidFill>
                    <a:schemeClr val="bg1"/>
                  </a:solidFill>
                </a:endParaRPr>
              </a:p>
            </p:txBody>
          </p:sp>
        </p:grpSp>
        <p:sp>
          <p:nvSpPr>
            <p:cNvPr id="20489" name="Text Box 9"/>
            <p:cNvSpPr txBox="1">
              <a:spLocks noChangeArrowheads="1"/>
            </p:cNvSpPr>
            <p:nvPr/>
          </p:nvSpPr>
          <p:spPr bwMode="auto">
            <a:xfrm>
              <a:off x="2592" y="2688"/>
              <a:ext cx="4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or</a:t>
              </a:r>
            </a:p>
          </p:txBody>
        </p:sp>
      </p:grpSp>
      <p:sp>
        <p:nvSpPr>
          <p:cNvPr id="20495" name="Rectangle 15"/>
          <p:cNvSpPr>
            <a:spLocks noGrp="1" noChangeArrowheads="1"/>
          </p:cNvSpPr>
          <p:nvPr>
            <p:ph type="title"/>
          </p:nvPr>
        </p:nvSpPr>
        <p:spPr>
          <a:xfrm>
            <a:off x="3276600" y="0"/>
            <a:ext cx="5715000" cy="685800"/>
          </a:xfrm>
          <a:noFill/>
          <a:ln/>
        </p:spPr>
        <p:txBody>
          <a:bodyPr/>
          <a:lstStyle/>
          <a:p>
            <a:r>
              <a:rPr lang="en-US" altLang="en-US"/>
              <a:t>Ideal Gas Law</a:t>
            </a:r>
          </a:p>
        </p:txBody>
      </p:sp>
    </p:spTree>
    <p:extLst>
      <p:ext uri="{BB962C8B-B14F-4D97-AF65-F5344CB8AC3E}">
        <p14:creationId xmlns:p14="http://schemas.microsoft.com/office/powerpoint/2010/main" val="1703651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3E7EFBC-91C8-41EF-BBC0-D35869714CF7}" type="datetime1">
              <a:rPr lang="en-US" altLang="en-US" sz="1400"/>
              <a:pPr eaLnBrk="1" hangingPunct="1"/>
              <a:t>5/14/2014</a:t>
            </a:fld>
            <a:endParaRPr lang="en-US" altLang="en-US" sz="1400"/>
          </a:p>
        </p:txBody>
      </p:sp>
      <p:sp>
        <p:nvSpPr>
          <p:cNvPr id="20483"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7C878F-20DE-4D3C-A713-4D2697E6BCB6}" type="slidenum">
              <a:rPr lang="en-US" altLang="en-US" sz="1400"/>
              <a:pPr eaLnBrk="1" hangingPunct="1"/>
              <a:t>46</a:t>
            </a:fld>
            <a:endParaRPr lang="en-US" altLang="en-US" sz="1400"/>
          </a:p>
        </p:txBody>
      </p:sp>
      <p:sp>
        <p:nvSpPr>
          <p:cNvPr id="34819" name="Rectangle 1027"/>
          <p:cNvSpPr>
            <a:spLocks noGrp="1" noChangeArrowheads="1"/>
          </p:cNvSpPr>
          <p:nvPr>
            <p:ph type="body" idx="1"/>
          </p:nvPr>
        </p:nvSpPr>
        <p:spPr>
          <a:xfrm>
            <a:off x="685800" y="1524000"/>
            <a:ext cx="7772400" cy="4876800"/>
          </a:xfrm>
          <a:ln>
            <a:solidFill>
              <a:srgbClr val="FF0000"/>
            </a:solidFill>
            <a:miter lim="800000"/>
            <a:headEnd/>
            <a:tailEnd/>
          </a:ln>
        </p:spPr>
        <p:txBody>
          <a:bodyPr>
            <a:normAutofit lnSpcReduction="10000"/>
          </a:bodyPr>
          <a:lstStyle/>
          <a:p>
            <a:pPr eaLnBrk="1" hangingPunct="1">
              <a:lnSpc>
                <a:spcPct val="90000"/>
              </a:lnSpc>
            </a:pPr>
            <a:r>
              <a:rPr lang="en-US" altLang="en-US" sz="4000" b="1" u="sng" smtClean="0"/>
              <a:t>R</a:t>
            </a:r>
            <a:r>
              <a:rPr lang="en-US" altLang="en-US" sz="4000" smtClean="0">
                <a:solidFill>
                  <a:srgbClr val="660066"/>
                </a:solidFill>
              </a:rPr>
              <a:t> is the gas constant</a:t>
            </a:r>
          </a:p>
          <a:p>
            <a:pPr lvl="1" eaLnBrk="1" hangingPunct="1">
              <a:lnSpc>
                <a:spcPct val="90000"/>
              </a:lnSpc>
            </a:pPr>
            <a:r>
              <a:rPr lang="en-US" altLang="en-US" sz="3600" smtClean="0">
                <a:solidFill>
                  <a:srgbClr val="660066"/>
                </a:solidFill>
              </a:rPr>
              <a:t>Units are dependent upon units of P, V, &amp; n.</a:t>
            </a:r>
          </a:p>
          <a:p>
            <a:pPr eaLnBrk="1" hangingPunct="1">
              <a:lnSpc>
                <a:spcPct val="90000"/>
              </a:lnSpc>
            </a:pPr>
            <a:r>
              <a:rPr lang="en-US" altLang="en-US" sz="4000" b="1" u="sng" smtClean="0"/>
              <a:t>T</a:t>
            </a:r>
            <a:r>
              <a:rPr lang="en-US" altLang="en-US" sz="4000" smtClean="0">
                <a:solidFill>
                  <a:srgbClr val="660066"/>
                </a:solidFill>
              </a:rPr>
              <a:t> must always be expressed as absolute temperature (K).</a:t>
            </a:r>
          </a:p>
          <a:p>
            <a:pPr eaLnBrk="1" hangingPunct="1">
              <a:lnSpc>
                <a:spcPct val="90000"/>
              </a:lnSpc>
            </a:pPr>
            <a:r>
              <a:rPr lang="en-US" altLang="en-US" sz="4000" b="1" u="sng" smtClean="0"/>
              <a:t>n</a:t>
            </a:r>
            <a:r>
              <a:rPr lang="en-US" altLang="en-US" sz="4000" b="1" smtClean="0"/>
              <a:t> is usually expressed in moles</a:t>
            </a:r>
          </a:p>
          <a:p>
            <a:pPr eaLnBrk="1" hangingPunct="1">
              <a:lnSpc>
                <a:spcPct val="90000"/>
              </a:lnSpc>
            </a:pPr>
            <a:r>
              <a:rPr lang="en-US" altLang="en-US" sz="4000" b="1" smtClean="0"/>
              <a:t>Units for </a:t>
            </a:r>
            <a:r>
              <a:rPr lang="en-US" altLang="en-US" sz="4000" b="1" u="sng" smtClean="0"/>
              <a:t>V</a:t>
            </a:r>
            <a:r>
              <a:rPr lang="en-US" altLang="en-US" sz="4000" b="1" smtClean="0"/>
              <a:t> and </a:t>
            </a:r>
            <a:r>
              <a:rPr lang="en-US" altLang="en-US" sz="4000" b="1" u="sng" smtClean="0"/>
              <a:t>P</a:t>
            </a:r>
            <a:r>
              <a:rPr lang="en-US" altLang="en-US" sz="4000" b="1" smtClean="0"/>
              <a:t> are usually liters and atm or kPa.</a:t>
            </a:r>
          </a:p>
        </p:txBody>
      </p:sp>
      <p:graphicFrame>
        <p:nvGraphicFramePr>
          <p:cNvPr id="34820" name="Object 1028"/>
          <p:cNvGraphicFramePr>
            <a:graphicFrameLocks noGrp="1" noChangeAspect="1"/>
          </p:cNvGraphicFramePr>
          <p:nvPr>
            <p:ph type="title"/>
          </p:nvPr>
        </p:nvGraphicFramePr>
        <p:xfrm>
          <a:off x="1676400" y="381000"/>
          <a:ext cx="4408488" cy="1143000"/>
        </p:xfrm>
        <a:graphic>
          <a:graphicData uri="http://schemas.openxmlformats.org/presentationml/2006/ole">
            <mc:AlternateContent xmlns:mc="http://schemas.openxmlformats.org/markup-compatibility/2006">
              <mc:Choice xmlns:v="urn:schemas-microsoft-com:vml" Requires="v">
                <p:oleObj spid="_x0000_s1028" name="Equation" r:id="rId3" imgW="685502" imgH="177723" progId="Equation.3">
                  <p:embed/>
                </p:oleObj>
              </mc:Choice>
              <mc:Fallback>
                <p:oleObj name="Equation" r:id="rId3" imgW="685502" imgH="17772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1000"/>
                        <a:ext cx="4408488"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4704492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0-#ppt_w/2"/>
                                          </p:val>
                                        </p:tav>
                                        <p:tav tm="100000">
                                          <p:val>
                                            <p:strVal val="#ppt_x"/>
                                          </p:val>
                                        </p:tav>
                                      </p:tavLst>
                                    </p:anim>
                                    <p:anim calcmode="lin" valueType="num">
                                      <p:cBhvr additive="base">
                                        <p:cTn id="8" dur="500" fill="hold"/>
                                        <p:tgtEl>
                                          <p:spTgt spid="3482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4" presetClass="entr" presetSubtype="0" fill="hold" grpId="0" nodeType="afterEffect">
                                  <p:stCondLst>
                                    <p:cond delay="6000"/>
                                  </p:stCondLst>
                                  <p:childTnLst>
                                    <p:set>
                                      <p:cBhvr>
                                        <p:cTn id="11" dur="1" fill="hold">
                                          <p:stCondLst>
                                            <p:cond delay="499"/>
                                          </p:stCondLst>
                                        </p:cTn>
                                        <p:tgtEl>
                                          <p:spTgt spid="34819">
                                            <p:bg/>
                                          </p:spTgt>
                                        </p:tgtEl>
                                        <p:attrNameLst>
                                          <p:attrName>style.visibility</p:attrName>
                                        </p:attrNameLst>
                                      </p:cBhvr>
                                      <p:to>
                                        <p:strVal val="visible"/>
                                      </p:to>
                                    </p:set>
                                    <p:anim to="" calcmode="lin" valueType="num">
                                      <p:cBhvr>
                                        <p:cTn id="12" dur="1" fill="hold"/>
                                        <p:tgtEl>
                                          <p:spTgt spid="34819">
                                            <p:bg/>
                                          </p:spTgt>
                                        </p:tgtEl>
                                        <p:attrNameLst>
                                          <p:attrName/>
                                        </p:attrNameLst>
                                      </p:cBhvr>
                                    </p:anim>
                                  </p:childTnLst>
                                </p:cTn>
                              </p:par>
                            </p:childTnLst>
                          </p:cTn>
                        </p:par>
                        <p:par>
                          <p:cTn id="13" fill="hold" nodeType="afterGroup">
                            <p:stCondLst>
                              <p:cond delay="7000"/>
                            </p:stCondLst>
                            <p:childTnLst>
                              <p:par>
                                <p:cTn id="14" presetID="24" presetClass="entr" presetSubtype="0" fill="hold" grpId="0" nodeType="afterEffect">
                                  <p:stCondLst>
                                    <p:cond delay="6000"/>
                                  </p:stCondLst>
                                  <p:childTnLst>
                                    <p:set>
                                      <p:cBhvr>
                                        <p:cTn id="15" dur="1" fill="hold">
                                          <p:stCondLst>
                                            <p:cond delay="499"/>
                                          </p:stCondLst>
                                        </p:cTn>
                                        <p:tgtEl>
                                          <p:spTgt spid="34819">
                                            <p:txEl>
                                              <p:pRg st="0" end="0"/>
                                            </p:txEl>
                                          </p:spTgt>
                                        </p:tgtEl>
                                        <p:attrNameLst>
                                          <p:attrName>style.visibility</p:attrName>
                                        </p:attrNameLst>
                                      </p:cBhvr>
                                      <p:to>
                                        <p:strVal val="visible"/>
                                      </p:to>
                                    </p:set>
                                    <p:anim to="" calcmode="lin" valueType="num">
                                      <p:cBhvr>
                                        <p:cTn id="16" dur="1" fill="hold"/>
                                        <p:tgtEl>
                                          <p:spTgt spid="34819">
                                            <p:txEl>
                                              <p:pRg st="0" end="0"/>
                                            </p:txEl>
                                          </p:spTgt>
                                        </p:tgtEl>
                                        <p:attrNameLst>
                                          <p:attrName/>
                                        </p:attrNameLst>
                                      </p:cBhvr>
                                    </p:anim>
                                  </p:childTnLst>
                                </p:cTn>
                              </p:par>
                              <p:par>
                                <p:cTn id="17" presetID="24" presetClass="entr" presetSubtype="0" fill="hold" grpId="0" nodeType="withEffect">
                                  <p:stCondLst>
                                    <p:cond delay="6000"/>
                                  </p:stCondLst>
                                  <p:childTnLst>
                                    <p:set>
                                      <p:cBhvr>
                                        <p:cTn id="18" dur="1" fill="hold">
                                          <p:stCondLst>
                                            <p:cond delay="499"/>
                                          </p:stCondLst>
                                        </p:cTn>
                                        <p:tgtEl>
                                          <p:spTgt spid="34819">
                                            <p:txEl>
                                              <p:pRg st="1" end="1"/>
                                            </p:txEl>
                                          </p:spTgt>
                                        </p:tgtEl>
                                        <p:attrNameLst>
                                          <p:attrName>style.visibility</p:attrName>
                                        </p:attrNameLst>
                                      </p:cBhvr>
                                      <p:to>
                                        <p:strVal val="visible"/>
                                      </p:to>
                                    </p:set>
                                    <p:anim to="" calcmode="lin" valueType="num">
                                      <p:cBhvr>
                                        <p:cTn id="19" dur="1" fill="hold"/>
                                        <p:tgtEl>
                                          <p:spTgt spid="34819">
                                            <p:txEl>
                                              <p:pRg st="1" end="1"/>
                                            </p:txEl>
                                          </p:spTgt>
                                        </p:tgtEl>
                                        <p:attrNameLst>
                                          <p:attrName/>
                                        </p:attrNameLst>
                                      </p:cBhvr>
                                    </p:anim>
                                  </p:childTnLst>
                                </p:cTn>
                              </p:par>
                            </p:childTnLst>
                          </p:cTn>
                        </p:par>
                        <p:par>
                          <p:cTn id="20" fill="hold" nodeType="afterGroup">
                            <p:stCondLst>
                              <p:cond delay="13500"/>
                            </p:stCondLst>
                            <p:childTnLst>
                              <p:par>
                                <p:cTn id="21" presetID="24" presetClass="entr" presetSubtype="0" fill="hold" grpId="0" nodeType="afterEffect">
                                  <p:stCondLst>
                                    <p:cond delay="6000"/>
                                  </p:stCondLst>
                                  <p:childTnLst>
                                    <p:set>
                                      <p:cBhvr>
                                        <p:cTn id="22" dur="1" fill="hold">
                                          <p:stCondLst>
                                            <p:cond delay="499"/>
                                          </p:stCondLst>
                                        </p:cTn>
                                        <p:tgtEl>
                                          <p:spTgt spid="34819">
                                            <p:txEl>
                                              <p:pRg st="2" end="2"/>
                                            </p:txEl>
                                          </p:spTgt>
                                        </p:tgtEl>
                                        <p:attrNameLst>
                                          <p:attrName>style.visibility</p:attrName>
                                        </p:attrNameLst>
                                      </p:cBhvr>
                                      <p:to>
                                        <p:strVal val="visible"/>
                                      </p:to>
                                    </p:set>
                                    <p:anim to="" calcmode="lin" valueType="num">
                                      <p:cBhvr>
                                        <p:cTn id="23" dur="1" fill="hold"/>
                                        <p:tgtEl>
                                          <p:spTgt spid="34819">
                                            <p:txEl>
                                              <p:pRg st="2" end="2"/>
                                            </p:txEl>
                                          </p:spTgt>
                                        </p:tgtEl>
                                        <p:attrNameLst>
                                          <p:attrName/>
                                        </p:attrNameLst>
                                      </p:cBhvr>
                                    </p:anim>
                                  </p:childTnLst>
                                </p:cTn>
                              </p:par>
                            </p:childTnLst>
                          </p:cTn>
                        </p:par>
                        <p:par>
                          <p:cTn id="24" fill="hold" nodeType="afterGroup">
                            <p:stCondLst>
                              <p:cond delay="20000"/>
                            </p:stCondLst>
                            <p:childTnLst>
                              <p:par>
                                <p:cTn id="25" presetID="24" presetClass="entr" presetSubtype="0" fill="hold" grpId="0" nodeType="afterEffect">
                                  <p:stCondLst>
                                    <p:cond delay="6000"/>
                                  </p:stCondLst>
                                  <p:childTnLst>
                                    <p:set>
                                      <p:cBhvr>
                                        <p:cTn id="26" dur="1" fill="hold">
                                          <p:stCondLst>
                                            <p:cond delay="499"/>
                                          </p:stCondLst>
                                        </p:cTn>
                                        <p:tgtEl>
                                          <p:spTgt spid="34819">
                                            <p:txEl>
                                              <p:pRg st="3" end="3"/>
                                            </p:txEl>
                                          </p:spTgt>
                                        </p:tgtEl>
                                        <p:attrNameLst>
                                          <p:attrName>style.visibility</p:attrName>
                                        </p:attrNameLst>
                                      </p:cBhvr>
                                      <p:to>
                                        <p:strVal val="visible"/>
                                      </p:to>
                                    </p:set>
                                    <p:anim to="" calcmode="lin" valueType="num">
                                      <p:cBhvr>
                                        <p:cTn id="27" dur="1" fill="hold"/>
                                        <p:tgtEl>
                                          <p:spTgt spid="34819">
                                            <p:txEl>
                                              <p:pRg st="3" end="3"/>
                                            </p:txEl>
                                          </p:spTgt>
                                        </p:tgtEl>
                                        <p:attrNameLst>
                                          <p:attrName/>
                                        </p:attrNameLst>
                                      </p:cBhvr>
                                    </p:anim>
                                  </p:childTnLst>
                                </p:cTn>
                              </p:par>
                            </p:childTnLst>
                          </p:cTn>
                        </p:par>
                        <p:par>
                          <p:cTn id="28" fill="hold" nodeType="afterGroup">
                            <p:stCondLst>
                              <p:cond delay="26500"/>
                            </p:stCondLst>
                            <p:childTnLst>
                              <p:par>
                                <p:cTn id="29" presetID="24" presetClass="entr" presetSubtype="0" fill="hold" grpId="0" nodeType="afterEffect">
                                  <p:stCondLst>
                                    <p:cond delay="6000"/>
                                  </p:stCondLst>
                                  <p:childTnLst>
                                    <p:set>
                                      <p:cBhvr>
                                        <p:cTn id="30" dur="1" fill="hold">
                                          <p:stCondLst>
                                            <p:cond delay="499"/>
                                          </p:stCondLst>
                                        </p:cTn>
                                        <p:tgtEl>
                                          <p:spTgt spid="34819">
                                            <p:txEl>
                                              <p:pRg st="4" end="4"/>
                                            </p:txEl>
                                          </p:spTgt>
                                        </p:tgtEl>
                                        <p:attrNameLst>
                                          <p:attrName>style.visibility</p:attrName>
                                        </p:attrNameLst>
                                      </p:cBhvr>
                                      <p:to>
                                        <p:strVal val="visible"/>
                                      </p:to>
                                    </p:set>
                                    <p:anim to="" calcmode="lin" valueType="num">
                                      <p:cBhvr>
                                        <p:cTn id="31" dur="1" fill="hold"/>
                                        <p:tgtEl>
                                          <p:spTgt spid="34819">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nimBg="1" autoUpdateAnimBg="0" advAuto="600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7AAF12E-BFBE-4A80-AB3C-ABC579287280}" type="datetime1">
              <a:rPr lang="en-US" altLang="en-US" sz="1400"/>
              <a:pPr eaLnBrk="1" hangingPunct="1"/>
              <a:t>5/14/2014</a:t>
            </a:fld>
            <a:endParaRPr lang="en-US" altLang="en-US" sz="1400"/>
          </a:p>
        </p:txBody>
      </p:sp>
      <p:sp>
        <p:nvSpPr>
          <p:cNvPr id="21507"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9F68C4-BFAA-493A-A16F-0D4EA0D01409}" type="slidenum">
              <a:rPr lang="en-US" altLang="en-US" sz="1400"/>
              <a:pPr eaLnBrk="1" hangingPunct="1"/>
              <a:t>47</a:t>
            </a:fld>
            <a:endParaRPr lang="en-US" altLang="en-US" sz="1400"/>
          </a:p>
        </p:txBody>
      </p:sp>
      <p:sp>
        <p:nvSpPr>
          <p:cNvPr id="35842" name="Rectangle 2"/>
          <p:cNvSpPr>
            <a:spLocks noGrp="1" noChangeArrowheads="1"/>
          </p:cNvSpPr>
          <p:nvPr>
            <p:ph type="title"/>
          </p:nvPr>
        </p:nvSpPr>
        <p:spPr>
          <a:xfrm>
            <a:off x="533400" y="381000"/>
            <a:ext cx="2819400" cy="1524000"/>
          </a:xfrm>
          <a:solidFill>
            <a:srgbClr val="FFFF00"/>
          </a:solidFill>
        </p:spPr>
        <p:txBody>
          <a:bodyPr/>
          <a:lstStyle/>
          <a:p>
            <a:pPr eaLnBrk="1" hangingPunct="1"/>
            <a:r>
              <a:rPr lang="en-US" altLang="en-US" sz="8000" b="1" smtClean="0">
                <a:solidFill>
                  <a:srgbClr val="660066"/>
                </a:solidFill>
              </a:rPr>
              <a:t>STP</a:t>
            </a:r>
          </a:p>
        </p:txBody>
      </p:sp>
      <p:sp>
        <p:nvSpPr>
          <p:cNvPr id="35843" name="Rectangle 3"/>
          <p:cNvSpPr>
            <a:spLocks noGrp="1" noChangeArrowheads="1"/>
          </p:cNvSpPr>
          <p:nvPr>
            <p:ph type="body" idx="1"/>
          </p:nvPr>
        </p:nvSpPr>
        <p:spPr>
          <a:xfrm>
            <a:off x="685800" y="1828800"/>
            <a:ext cx="7772400" cy="4572000"/>
          </a:xfrm>
          <a:ln>
            <a:solidFill>
              <a:srgbClr val="FF0000"/>
            </a:solidFill>
            <a:miter lim="800000"/>
            <a:headEnd/>
            <a:tailEnd/>
          </a:ln>
        </p:spPr>
        <p:txBody>
          <a:bodyPr/>
          <a:lstStyle/>
          <a:p>
            <a:pPr eaLnBrk="1" hangingPunct="1"/>
            <a:r>
              <a:rPr lang="en-US" altLang="en-US" sz="4800" smtClean="0">
                <a:solidFill>
                  <a:schemeClr val="accent2"/>
                </a:solidFill>
              </a:rPr>
              <a:t>Standard temperature and pressure.</a:t>
            </a:r>
          </a:p>
          <a:p>
            <a:pPr eaLnBrk="1" hangingPunct="1">
              <a:buFontTx/>
              <a:buNone/>
            </a:pPr>
            <a:r>
              <a:rPr lang="en-US" altLang="en-US" sz="4800" smtClean="0">
                <a:solidFill>
                  <a:schemeClr val="accent2"/>
                </a:solidFill>
              </a:rPr>
              <a:t>T= 0</a:t>
            </a:r>
            <a:r>
              <a:rPr lang="en-US" altLang="en-US" sz="4800" smtClean="0">
                <a:solidFill>
                  <a:schemeClr val="accent2"/>
                </a:solidFill>
                <a:cs typeface="Times New Roman" pitchFamily="18" charset="0"/>
              </a:rPr>
              <a:t>°C (273.15K) &amp; 1 atm.</a:t>
            </a:r>
          </a:p>
          <a:p>
            <a:pPr eaLnBrk="1" hangingPunct="1">
              <a:buFontTx/>
              <a:buNone/>
            </a:pPr>
            <a:r>
              <a:rPr lang="en-US" altLang="en-US" sz="4800" b="1" u="sng" smtClean="0">
                <a:solidFill>
                  <a:srgbClr val="660066"/>
                </a:solidFill>
              </a:rPr>
              <a:t>Molar volume of an ideal gas at STP</a:t>
            </a:r>
            <a:r>
              <a:rPr lang="en-US" altLang="en-US" sz="4800" smtClean="0">
                <a:solidFill>
                  <a:srgbClr val="660066"/>
                </a:solidFill>
              </a:rPr>
              <a:t>:</a:t>
            </a:r>
            <a:endParaRPr lang="en-US" altLang="en-US" sz="4800" b="1" u="sng" smtClean="0">
              <a:solidFill>
                <a:srgbClr val="660066"/>
              </a:solidFill>
            </a:endParaRPr>
          </a:p>
        </p:txBody>
      </p:sp>
      <p:sp>
        <p:nvSpPr>
          <p:cNvPr id="35844" name="Text Box 4"/>
          <p:cNvSpPr txBox="1">
            <a:spLocks noChangeArrowheads="1"/>
          </p:cNvSpPr>
          <p:nvPr/>
        </p:nvSpPr>
        <p:spPr bwMode="auto">
          <a:xfrm>
            <a:off x="4191000" y="5486400"/>
            <a:ext cx="289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5400" b="1">
                <a:solidFill>
                  <a:srgbClr val="6600CC"/>
                </a:solidFill>
              </a:rPr>
              <a:t>22.41 L</a:t>
            </a:r>
          </a:p>
        </p:txBody>
      </p:sp>
      <p:sp>
        <p:nvSpPr>
          <p:cNvPr id="35845" name="Text Box 5"/>
          <p:cNvSpPr txBox="1">
            <a:spLocks noChangeArrowheads="1"/>
          </p:cNvSpPr>
          <p:nvPr/>
        </p:nvSpPr>
        <p:spPr bwMode="auto">
          <a:xfrm>
            <a:off x="4038600" y="685800"/>
            <a:ext cx="304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4000" b="1"/>
              <a:t>1atm &amp; 0</a:t>
            </a:r>
            <a:r>
              <a:rPr lang="en-US" altLang="en-US" sz="4000" b="1">
                <a:cs typeface="Times New Roman" pitchFamily="18" charset="0"/>
              </a:rPr>
              <a:t>ºC</a:t>
            </a:r>
            <a:endParaRPr lang="en-US" altLang="en-US" sz="4000" b="1"/>
          </a:p>
        </p:txBody>
      </p:sp>
    </p:spTree>
    <p:extLst>
      <p:ext uri="{BB962C8B-B14F-4D97-AF65-F5344CB8AC3E}">
        <p14:creationId xmlns:p14="http://schemas.microsoft.com/office/powerpoint/2010/main" val="8462854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35845"/>
                                        </p:tgtEl>
                                        <p:attrNameLst>
                                          <p:attrName>style.visibility</p:attrName>
                                        </p:attrNameLst>
                                      </p:cBhvr>
                                      <p:to>
                                        <p:strVal val="visible"/>
                                      </p:to>
                                    </p:set>
                                    <p:anim calcmode="lin" valueType="num">
                                      <p:cBhvr additive="base">
                                        <p:cTn id="12" dur="500" fill="hold"/>
                                        <p:tgtEl>
                                          <p:spTgt spid="35845"/>
                                        </p:tgtEl>
                                        <p:attrNameLst>
                                          <p:attrName>ppt_x</p:attrName>
                                        </p:attrNameLst>
                                      </p:cBhvr>
                                      <p:tavLst>
                                        <p:tav tm="0">
                                          <p:val>
                                            <p:strVal val="0-#ppt_w/2"/>
                                          </p:val>
                                        </p:tav>
                                        <p:tav tm="100000">
                                          <p:val>
                                            <p:strVal val="#ppt_x"/>
                                          </p:val>
                                        </p:tav>
                                      </p:tavLst>
                                    </p:anim>
                                    <p:anim calcmode="lin" valueType="num">
                                      <p:cBhvr additive="base">
                                        <p:cTn id="13" dur="500" fill="hold"/>
                                        <p:tgtEl>
                                          <p:spTgt spid="3584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4" presetClass="entr" presetSubtype="0" fill="hold" grpId="0" nodeType="afterEffect">
                                  <p:stCondLst>
                                    <p:cond delay="5000"/>
                                  </p:stCondLst>
                                  <p:childTnLst>
                                    <p:set>
                                      <p:cBhvr>
                                        <p:cTn id="16" dur="1" fill="hold">
                                          <p:stCondLst>
                                            <p:cond delay="299"/>
                                          </p:stCondLst>
                                        </p:cTn>
                                        <p:tgtEl>
                                          <p:spTgt spid="35843">
                                            <p:bg/>
                                          </p:spTgt>
                                        </p:tgtEl>
                                        <p:attrNameLst>
                                          <p:attrName>style.visibility</p:attrName>
                                        </p:attrNameLst>
                                      </p:cBhvr>
                                      <p:to>
                                        <p:strVal val="visible"/>
                                      </p:to>
                                    </p:set>
                                    <p:anim to="" calcmode="lin" valueType="num">
                                      <p:cBhvr>
                                        <p:cTn id="17" dur="1" fill="hold"/>
                                        <p:tgtEl>
                                          <p:spTgt spid="35843">
                                            <p:bg/>
                                          </p:spTgt>
                                        </p:tgtEl>
                                        <p:attrNameLst>
                                          <p:attrName/>
                                        </p:attrNameLst>
                                      </p:cBhvr>
                                    </p:anim>
                                  </p:childTnLst>
                                </p:cTn>
                              </p:par>
                            </p:childTnLst>
                          </p:cTn>
                        </p:par>
                        <p:par>
                          <p:cTn id="18" fill="hold" nodeType="afterGroup">
                            <p:stCondLst>
                              <p:cond delay="7300"/>
                            </p:stCondLst>
                            <p:childTnLst>
                              <p:par>
                                <p:cTn id="19" presetID="24" presetClass="entr" presetSubtype="0" fill="hold" grpId="0" nodeType="afterEffect">
                                  <p:stCondLst>
                                    <p:cond delay="5000"/>
                                  </p:stCondLst>
                                  <p:iterate type="wd">
                                    <p:tmAbs val="300"/>
                                  </p:iterate>
                                  <p:childTnLst>
                                    <p:set>
                                      <p:cBhvr>
                                        <p:cTn id="20" dur="1" fill="hold">
                                          <p:stCondLst>
                                            <p:cond delay="299"/>
                                          </p:stCondLst>
                                        </p:cTn>
                                        <p:tgtEl>
                                          <p:spTgt spid="35843">
                                            <p:txEl>
                                              <p:pRg st="0" end="0"/>
                                            </p:txEl>
                                          </p:spTgt>
                                        </p:tgtEl>
                                        <p:attrNameLst>
                                          <p:attrName>style.visibility</p:attrName>
                                        </p:attrNameLst>
                                      </p:cBhvr>
                                      <p:to>
                                        <p:strVal val="visible"/>
                                      </p:to>
                                    </p:set>
                                    <p:anim to="" calcmode="lin" valueType="num">
                                      <p:cBhvr>
                                        <p:cTn id="21" dur="1" fill="hold"/>
                                        <p:tgtEl>
                                          <p:spTgt spid="35843">
                                            <p:txEl>
                                              <p:pRg st="0" end="0"/>
                                            </p:txEl>
                                          </p:spTgt>
                                        </p:tgtEl>
                                        <p:attrNameLst>
                                          <p:attrName/>
                                        </p:attrNameLst>
                                      </p:cBhvr>
                                    </p:anim>
                                  </p:childTnLst>
                                </p:cTn>
                              </p:par>
                            </p:childTnLst>
                          </p:cTn>
                        </p:par>
                        <p:par>
                          <p:cTn id="22" fill="hold" nodeType="afterGroup">
                            <p:stCondLst>
                              <p:cond delay="13800"/>
                            </p:stCondLst>
                            <p:childTnLst>
                              <p:par>
                                <p:cTn id="23" presetID="24" presetClass="entr" presetSubtype="0" fill="hold" grpId="0" nodeType="afterEffect">
                                  <p:stCondLst>
                                    <p:cond delay="5000"/>
                                  </p:stCondLst>
                                  <p:iterate type="wd">
                                    <p:tmAbs val="300"/>
                                  </p:iterate>
                                  <p:childTnLst>
                                    <p:set>
                                      <p:cBhvr>
                                        <p:cTn id="24" dur="1" fill="hold">
                                          <p:stCondLst>
                                            <p:cond delay="299"/>
                                          </p:stCondLst>
                                        </p:cTn>
                                        <p:tgtEl>
                                          <p:spTgt spid="35843">
                                            <p:txEl>
                                              <p:pRg st="1" end="1"/>
                                            </p:txEl>
                                          </p:spTgt>
                                        </p:tgtEl>
                                        <p:attrNameLst>
                                          <p:attrName>style.visibility</p:attrName>
                                        </p:attrNameLst>
                                      </p:cBhvr>
                                      <p:to>
                                        <p:strVal val="visible"/>
                                      </p:to>
                                    </p:set>
                                    <p:anim to="" calcmode="lin" valueType="num">
                                      <p:cBhvr>
                                        <p:cTn id="25" dur="1" fill="hold"/>
                                        <p:tgtEl>
                                          <p:spTgt spid="35843">
                                            <p:txEl>
                                              <p:pRg st="1" end="1"/>
                                            </p:txEl>
                                          </p:spTgt>
                                        </p:tgtEl>
                                        <p:attrNameLst>
                                          <p:attrName/>
                                        </p:attrNameLst>
                                      </p:cBhvr>
                                    </p:anim>
                                  </p:childTnLst>
                                </p:cTn>
                              </p:par>
                            </p:childTnLst>
                          </p:cTn>
                        </p:par>
                        <p:par>
                          <p:cTn id="26" fill="hold" nodeType="afterGroup">
                            <p:stCondLst>
                              <p:cond delay="21800"/>
                            </p:stCondLst>
                            <p:childTnLst>
                              <p:par>
                                <p:cTn id="27" presetID="24" presetClass="entr" presetSubtype="0" fill="hold" grpId="0" nodeType="afterEffect">
                                  <p:stCondLst>
                                    <p:cond delay="5000"/>
                                  </p:stCondLst>
                                  <p:iterate type="wd">
                                    <p:tmAbs val="300"/>
                                  </p:iterate>
                                  <p:childTnLst>
                                    <p:set>
                                      <p:cBhvr>
                                        <p:cTn id="28" dur="1" fill="hold">
                                          <p:stCondLst>
                                            <p:cond delay="299"/>
                                          </p:stCondLst>
                                        </p:cTn>
                                        <p:tgtEl>
                                          <p:spTgt spid="35843">
                                            <p:txEl>
                                              <p:pRg st="2" end="2"/>
                                            </p:txEl>
                                          </p:spTgt>
                                        </p:tgtEl>
                                        <p:attrNameLst>
                                          <p:attrName>style.visibility</p:attrName>
                                        </p:attrNameLst>
                                      </p:cBhvr>
                                      <p:to>
                                        <p:strVal val="visible"/>
                                      </p:to>
                                    </p:set>
                                    <p:anim to="" calcmode="lin" valueType="num">
                                      <p:cBhvr>
                                        <p:cTn id="29" dur="1" fill="hold"/>
                                        <p:tgtEl>
                                          <p:spTgt spid="35843">
                                            <p:txEl>
                                              <p:pRg st="2" end="2"/>
                                            </p:txEl>
                                          </p:spTgt>
                                        </p:tgtEl>
                                        <p:attrNameLst>
                                          <p:attrName/>
                                        </p:attrNameLst>
                                      </p:cBhvr>
                                    </p:anim>
                                  </p:childTnLst>
                                </p:cTn>
                              </p:par>
                            </p:childTnLst>
                          </p:cTn>
                        </p:par>
                        <p:par>
                          <p:cTn id="30" fill="hold" nodeType="afterGroup">
                            <p:stCondLst>
                              <p:cond delay="29500"/>
                            </p:stCondLst>
                            <p:childTnLst>
                              <p:par>
                                <p:cTn id="31" presetID="2" presetClass="entr" presetSubtype="8" fill="hold" grpId="0" nodeType="afterEffect">
                                  <p:stCondLst>
                                    <p:cond delay="9000"/>
                                  </p:stCondLst>
                                  <p:childTnLst>
                                    <p:set>
                                      <p:cBhvr>
                                        <p:cTn id="32" dur="1" fill="hold">
                                          <p:stCondLst>
                                            <p:cond delay="0"/>
                                          </p:stCondLst>
                                        </p:cTn>
                                        <p:tgtEl>
                                          <p:spTgt spid="35844"/>
                                        </p:tgtEl>
                                        <p:attrNameLst>
                                          <p:attrName>style.visibility</p:attrName>
                                        </p:attrNameLst>
                                      </p:cBhvr>
                                      <p:to>
                                        <p:strVal val="visible"/>
                                      </p:to>
                                    </p:set>
                                    <p:anim calcmode="lin" valueType="num">
                                      <p:cBhvr additive="base">
                                        <p:cTn id="33" dur="500" fill="hold"/>
                                        <p:tgtEl>
                                          <p:spTgt spid="35844"/>
                                        </p:tgtEl>
                                        <p:attrNameLst>
                                          <p:attrName>ppt_x</p:attrName>
                                        </p:attrNameLst>
                                      </p:cBhvr>
                                      <p:tavLst>
                                        <p:tav tm="0">
                                          <p:val>
                                            <p:strVal val="0-#ppt_w/2"/>
                                          </p:val>
                                        </p:tav>
                                        <p:tav tm="100000">
                                          <p:val>
                                            <p:strVal val="#ppt_x"/>
                                          </p:val>
                                        </p:tav>
                                      </p:tavLst>
                                    </p:anim>
                                    <p:anim calcmode="lin" valueType="num">
                                      <p:cBhvr additive="base">
                                        <p:cTn id="34" dur="500" fill="hold"/>
                                        <p:tgtEl>
                                          <p:spTgt spid="358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P spid="35843" grpId="0" build="p" animBg="1" autoUpdateAnimBg="0" advAuto="5000"/>
      <p:bldP spid="35844" grpId="0" autoUpdateAnimBg="0"/>
      <p:bldP spid="35845"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43B39EE-C11C-4925-B9DC-22DF8336B8BC}" type="datetime1">
              <a:rPr lang="en-US" altLang="en-US" sz="1400"/>
              <a:pPr eaLnBrk="1" hangingPunct="1"/>
              <a:t>5/14/2014</a:t>
            </a:fld>
            <a:endParaRPr lang="en-US" altLang="en-US" sz="1400"/>
          </a:p>
        </p:txBody>
      </p:sp>
      <p:sp>
        <p:nvSpPr>
          <p:cNvPr id="23555"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A22718-B570-46F4-9026-8ADDD56344F2}" type="slidenum">
              <a:rPr lang="en-US" altLang="en-US" sz="1400"/>
              <a:pPr eaLnBrk="1" hangingPunct="1"/>
              <a:t>48</a:t>
            </a:fld>
            <a:endParaRPr lang="en-US" altLang="en-US" sz="1400"/>
          </a:p>
        </p:txBody>
      </p:sp>
      <p:sp>
        <p:nvSpPr>
          <p:cNvPr id="36867" name="Rectangle 3"/>
          <p:cNvSpPr>
            <a:spLocks noGrp="1" noChangeArrowheads="1"/>
          </p:cNvSpPr>
          <p:nvPr>
            <p:ph type="body" idx="1"/>
          </p:nvPr>
        </p:nvSpPr>
        <p:spPr>
          <a:xfrm>
            <a:off x="304800" y="381000"/>
            <a:ext cx="8534400" cy="5715000"/>
          </a:xfrm>
          <a:solidFill>
            <a:schemeClr val="bg1"/>
          </a:solidFill>
          <a:ln w="57150">
            <a:solidFill>
              <a:srgbClr val="6600CC"/>
            </a:solidFill>
            <a:miter lim="800000"/>
            <a:headEnd/>
            <a:tailEnd/>
          </a:ln>
        </p:spPr>
        <p:txBody>
          <a:bodyPr>
            <a:normAutofit/>
          </a:bodyPr>
          <a:lstStyle/>
          <a:p>
            <a:pPr eaLnBrk="1" hangingPunct="1">
              <a:lnSpc>
                <a:spcPct val="90000"/>
              </a:lnSpc>
            </a:pPr>
            <a:r>
              <a:rPr lang="en-US" altLang="en-US" sz="4800" dirty="0" smtClean="0"/>
              <a:t>The ideal gas equation does not always accurately describe gas behavior.</a:t>
            </a:r>
          </a:p>
          <a:p>
            <a:pPr eaLnBrk="1" hangingPunct="1">
              <a:lnSpc>
                <a:spcPct val="90000"/>
              </a:lnSpc>
            </a:pPr>
            <a:r>
              <a:rPr lang="en-US" altLang="en-US" sz="4800" dirty="0" smtClean="0"/>
              <a:t>Usually the difference between the ideal value and the real value is so small that we can ignore variations.</a:t>
            </a:r>
          </a:p>
        </p:txBody>
      </p:sp>
    </p:spTree>
    <p:extLst>
      <p:ext uri="{BB962C8B-B14F-4D97-AF65-F5344CB8AC3E}">
        <p14:creationId xmlns:p14="http://schemas.microsoft.com/office/powerpoint/2010/main" val="116581135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anim to="" calcmode="lin" valueType="num">
                                      <p:cBhvr>
                                        <p:cTn id="7" dur="1" fill="hold"/>
                                        <p:tgtEl>
                                          <p:spTgt spid="368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6867">
                                            <p:txEl>
                                              <p:pRg st="1" end="1"/>
                                            </p:txEl>
                                          </p:spTgt>
                                        </p:tgtEl>
                                        <p:attrNameLst>
                                          <p:attrName>style.visibility</p:attrName>
                                        </p:attrNameLst>
                                      </p:cBhvr>
                                      <p:to>
                                        <p:strVal val="visible"/>
                                      </p:to>
                                    </p:set>
                                    <p:anim to="" calcmode="lin" valueType="num">
                                      <p:cBhvr>
                                        <p:cTn id="12" dur="1" fill="hold"/>
                                        <p:tgtEl>
                                          <p:spTgt spid="3686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9992F41-4AF0-41E0-82D6-6C68B853AF47}" type="datetime1">
              <a:rPr lang="en-US" altLang="en-US" sz="1400"/>
              <a:pPr eaLnBrk="1" hangingPunct="1"/>
              <a:t>5/14/2014</a:t>
            </a:fld>
            <a:endParaRPr lang="en-US" altLang="en-US" sz="1400"/>
          </a:p>
        </p:txBody>
      </p:sp>
      <p:sp>
        <p:nvSpPr>
          <p:cNvPr id="24579"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0EB33A-2BF7-4B2B-81E7-DF1B597A2D99}" type="slidenum">
              <a:rPr lang="en-US" altLang="en-US" sz="1400"/>
              <a:pPr eaLnBrk="1" hangingPunct="1"/>
              <a:t>49</a:t>
            </a:fld>
            <a:endParaRPr lang="en-US" altLang="en-US" sz="1400"/>
          </a:p>
        </p:txBody>
      </p:sp>
      <p:sp>
        <p:nvSpPr>
          <p:cNvPr id="37891" name="Rectangle 3"/>
          <p:cNvSpPr>
            <a:spLocks noGrp="1" noChangeArrowheads="1"/>
          </p:cNvSpPr>
          <p:nvPr>
            <p:ph type="body" idx="1"/>
          </p:nvPr>
        </p:nvSpPr>
        <p:spPr>
          <a:xfrm>
            <a:off x="609600" y="914400"/>
            <a:ext cx="8001000" cy="5181600"/>
          </a:xfrm>
          <a:solidFill>
            <a:schemeClr val="bg1"/>
          </a:solidFill>
          <a:ln>
            <a:solidFill>
              <a:schemeClr val="accent2"/>
            </a:solidFill>
            <a:miter lim="800000"/>
            <a:headEnd/>
            <a:tailEnd/>
          </a:ln>
        </p:spPr>
        <p:txBody>
          <a:bodyPr/>
          <a:lstStyle/>
          <a:p>
            <a:pPr eaLnBrk="1" hangingPunct="1">
              <a:lnSpc>
                <a:spcPct val="80000"/>
              </a:lnSpc>
            </a:pPr>
            <a:r>
              <a:rPr lang="en-US" altLang="en-US" sz="2800" b="1" dirty="0" smtClean="0"/>
              <a:t>Calcium carbonate decomposes upon heating to give calcium oxide and CO</a:t>
            </a:r>
            <a:r>
              <a:rPr lang="en-US" altLang="en-US" sz="2800" b="1" baseline="-25000" dirty="0" smtClean="0"/>
              <a:t>2</a:t>
            </a:r>
            <a:r>
              <a:rPr lang="en-US" altLang="en-US" sz="2800" b="1" dirty="0" smtClean="0"/>
              <a:t> gas.  A sample of calcium carbonate is decomposed and the carbon dioxide is collected in a 250mL flask. The gas has a pressure of 1.3atm. at 31</a:t>
            </a:r>
            <a:r>
              <a:rPr lang="en-US" altLang="en-US" sz="2800" b="1" dirty="0" smtClean="0">
                <a:cs typeface="Times New Roman" pitchFamily="18" charset="0"/>
              </a:rPr>
              <a:t>°C. How many moles of CO</a:t>
            </a:r>
            <a:r>
              <a:rPr lang="en-US" altLang="en-US" sz="2800" b="1" baseline="-25000" dirty="0" smtClean="0">
                <a:cs typeface="Times New Roman" pitchFamily="18" charset="0"/>
              </a:rPr>
              <a:t>2</a:t>
            </a:r>
            <a:r>
              <a:rPr lang="en-US" altLang="en-US" sz="2800" b="1" dirty="0" smtClean="0">
                <a:cs typeface="Times New Roman" pitchFamily="18" charset="0"/>
              </a:rPr>
              <a:t> were generated?</a:t>
            </a:r>
          </a:p>
          <a:p>
            <a:pPr eaLnBrk="1" hangingPunct="1">
              <a:lnSpc>
                <a:spcPct val="80000"/>
              </a:lnSpc>
            </a:pPr>
            <a:endParaRPr lang="en-US" altLang="en-US" sz="2800" b="1" dirty="0" smtClean="0">
              <a:cs typeface="Times New Roman" pitchFamily="18" charset="0"/>
            </a:endParaRPr>
          </a:p>
          <a:p>
            <a:pPr eaLnBrk="1" hangingPunct="1">
              <a:lnSpc>
                <a:spcPct val="80000"/>
              </a:lnSpc>
            </a:pPr>
            <a:r>
              <a:rPr lang="en-US" altLang="en-US" sz="2800" b="1" dirty="0" smtClean="0"/>
              <a:t>A) 127 moles</a:t>
            </a:r>
          </a:p>
          <a:p>
            <a:pPr eaLnBrk="1" hangingPunct="1">
              <a:lnSpc>
                <a:spcPct val="80000"/>
              </a:lnSpc>
            </a:pPr>
            <a:r>
              <a:rPr lang="en-US" altLang="en-US" sz="2800" b="1" dirty="0" smtClean="0"/>
              <a:t>B) .128 moles</a:t>
            </a:r>
          </a:p>
          <a:p>
            <a:pPr eaLnBrk="1" hangingPunct="1">
              <a:lnSpc>
                <a:spcPct val="80000"/>
              </a:lnSpc>
            </a:pPr>
            <a:r>
              <a:rPr lang="en-US" altLang="en-US" sz="2800" b="1" dirty="0" smtClean="0"/>
              <a:t>C) .0130 moles</a:t>
            </a:r>
          </a:p>
          <a:p>
            <a:pPr eaLnBrk="1" hangingPunct="1">
              <a:lnSpc>
                <a:spcPct val="80000"/>
              </a:lnSpc>
            </a:pPr>
            <a:r>
              <a:rPr lang="en-US" altLang="en-US" sz="2800" b="1" dirty="0" smtClean="0"/>
              <a:t>D) 13.0 moles</a:t>
            </a:r>
          </a:p>
          <a:p>
            <a:pPr eaLnBrk="1" hangingPunct="1">
              <a:lnSpc>
                <a:spcPct val="80000"/>
              </a:lnSpc>
            </a:pPr>
            <a:r>
              <a:rPr lang="en-US" altLang="en-US" sz="2800" b="1" dirty="0" smtClean="0"/>
              <a:t>E) .000129 moles</a:t>
            </a:r>
          </a:p>
        </p:txBody>
      </p:sp>
    </p:spTree>
    <p:extLst>
      <p:ext uri="{BB962C8B-B14F-4D97-AF65-F5344CB8AC3E}">
        <p14:creationId xmlns:p14="http://schemas.microsoft.com/office/powerpoint/2010/main" val="125401658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37891">
                                            <p:bg/>
                                          </p:spTgt>
                                        </p:tgtEl>
                                        <p:attrNameLst>
                                          <p:attrName>style.visibility</p:attrName>
                                        </p:attrNameLst>
                                      </p:cBhvr>
                                      <p:to>
                                        <p:strVal val="visible"/>
                                      </p:to>
                                    </p:set>
                                    <p:anim to="" calcmode="lin" valueType="num">
                                      <p:cBhvr>
                                        <p:cTn id="7" dur="1" fill="hold"/>
                                        <p:tgtEl>
                                          <p:spTgt spid="37891">
                                            <p:bg/>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37891">
                                            <p:txEl>
                                              <p:pRg st="0" end="0"/>
                                            </p:txEl>
                                          </p:spTgt>
                                        </p:tgtEl>
                                        <p:attrNameLst>
                                          <p:attrName>style.visibility</p:attrName>
                                        </p:attrNameLst>
                                      </p:cBhvr>
                                      <p:to>
                                        <p:strVal val="visible"/>
                                      </p:to>
                                    </p:set>
                                    <p:anim to="" calcmode="lin" valueType="num">
                                      <p:cBhvr>
                                        <p:cTn id="11" dur="1" fill="hold"/>
                                        <p:tgtEl>
                                          <p:spTgt spid="37891">
                                            <p:txEl>
                                              <p:pRg st="0" end="0"/>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37891">
                                            <p:txEl>
                                              <p:pRg st="2" end="2"/>
                                            </p:txEl>
                                          </p:spTgt>
                                        </p:tgtEl>
                                        <p:attrNameLst>
                                          <p:attrName>style.visibility</p:attrName>
                                        </p:attrNameLst>
                                      </p:cBhvr>
                                      <p:to>
                                        <p:strVal val="visible"/>
                                      </p:to>
                                    </p:set>
                                    <p:anim to="" calcmode="lin" valueType="num">
                                      <p:cBhvr>
                                        <p:cTn id="15" dur="1" fill="hold"/>
                                        <p:tgtEl>
                                          <p:spTgt spid="37891">
                                            <p:txEl>
                                              <p:pRg st="2" end="2"/>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37891">
                                            <p:txEl>
                                              <p:pRg st="3" end="3"/>
                                            </p:txEl>
                                          </p:spTgt>
                                        </p:tgtEl>
                                        <p:attrNameLst>
                                          <p:attrName>style.visibility</p:attrName>
                                        </p:attrNameLst>
                                      </p:cBhvr>
                                      <p:to>
                                        <p:strVal val="visible"/>
                                      </p:to>
                                    </p:set>
                                    <p:anim to="" calcmode="lin" valueType="num">
                                      <p:cBhvr>
                                        <p:cTn id="19" dur="1" fill="hold"/>
                                        <p:tgtEl>
                                          <p:spTgt spid="37891">
                                            <p:txEl>
                                              <p:pRg st="3" end="3"/>
                                            </p:txEl>
                                          </p:spTgt>
                                        </p:tgtEl>
                                        <p:attrNameLst>
                                          <p:attrName/>
                                        </p:attrNameLst>
                                      </p:cBhvr>
                                    </p:anim>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37891">
                                            <p:txEl>
                                              <p:pRg st="4" end="4"/>
                                            </p:txEl>
                                          </p:spTgt>
                                        </p:tgtEl>
                                        <p:attrNameLst>
                                          <p:attrName>style.visibility</p:attrName>
                                        </p:attrNameLst>
                                      </p:cBhvr>
                                      <p:to>
                                        <p:strVal val="visible"/>
                                      </p:to>
                                    </p:set>
                                    <p:anim to="" calcmode="lin" valueType="num">
                                      <p:cBhvr>
                                        <p:cTn id="23" dur="1" fill="hold"/>
                                        <p:tgtEl>
                                          <p:spTgt spid="37891">
                                            <p:txEl>
                                              <p:pRg st="4" end="4"/>
                                            </p:txEl>
                                          </p:spTgt>
                                        </p:tgtEl>
                                        <p:attrNameLst>
                                          <p:attrName/>
                                        </p:attrNameLst>
                                      </p:cBhvr>
                                    </p:anim>
                                  </p:childTnLst>
                                </p:cTn>
                              </p:par>
                            </p:childTnLst>
                          </p:cTn>
                        </p:par>
                        <p:par>
                          <p:cTn id="24" fill="hold" nodeType="afterGroup">
                            <p:stCondLst>
                              <p:cond delay="2500"/>
                            </p:stCondLst>
                            <p:childTnLst>
                              <p:par>
                                <p:cTn id="25" presetID="24" presetClass="entr" presetSubtype="0" fill="hold" grpId="0" nodeType="afterEffect">
                                  <p:stCondLst>
                                    <p:cond delay="0"/>
                                  </p:stCondLst>
                                  <p:childTnLst>
                                    <p:set>
                                      <p:cBhvr>
                                        <p:cTn id="26" dur="1" fill="hold">
                                          <p:stCondLst>
                                            <p:cond delay="499"/>
                                          </p:stCondLst>
                                        </p:cTn>
                                        <p:tgtEl>
                                          <p:spTgt spid="37891">
                                            <p:txEl>
                                              <p:pRg st="5" end="5"/>
                                            </p:txEl>
                                          </p:spTgt>
                                        </p:tgtEl>
                                        <p:attrNameLst>
                                          <p:attrName>style.visibility</p:attrName>
                                        </p:attrNameLst>
                                      </p:cBhvr>
                                      <p:to>
                                        <p:strVal val="visible"/>
                                      </p:to>
                                    </p:set>
                                    <p:anim to="" calcmode="lin" valueType="num">
                                      <p:cBhvr>
                                        <p:cTn id="27" dur="1" fill="hold"/>
                                        <p:tgtEl>
                                          <p:spTgt spid="37891">
                                            <p:txEl>
                                              <p:pRg st="5" end="5"/>
                                            </p:txEl>
                                          </p:spTgt>
                                        </p:tgtEl>
                                        <p:attrNameLst>
                                          <p:attrName/>
                                        </p:attrNameLst>
                                      </p:cBhvr>
                                    </p:anim>
                                  </p:childTnLst>
                                </p:cTn>
                              </p:par>
                            </p:childTnLst>
                          </p:cTn>
                        </p:par>
                        <p:par>
                          <p:cTn id="28" fill="hold" nodeType="afterGroup">
                            <p:stCondLst>
                              <p:cond delay="3000"/>
                            </p:stCondLst>
                            <p:childTnLst>
                              <p:par>
                                <p:cTn id="29" presetID="24" presetClass="entr" presetSubtype="0" fill="hold" grpId="0" nodeType="afterEffect">
                                  <p:stCondLst>
                                    <p:cond delay="0"/>
                                  </p:stCondLst>
                                  <p:childTnLst>
                                    <p:set>
                                      <p:cBhvr>
                                        <p:cTn id="30" dur="1" fill="hold">
                                          <p:stCondLst>
                                            <p:cond delay="499"/>
                                          </p:stCondLst>
                                        </p:cTn>
                                        <p:tgtEl>
                                          <p:spTgt spid="37891">
                                            <p:txEl>
                                              <p:pRg st="6" end="6"/>
                                            </p:txEl>
                                          </p:spTgt>
                                        </p:tgtEl>
                                        <p:attrNameLst>
                                          <p:attrName>style.visibility</p:attrName>
                                        </p:attrNameLst>
                                      </p:cBhvr>
                                      <p:to>
                                        <p:strVal val="visible"/>
                                      </p:to>
                                    </p:set>
                                    <p:anim to="" calcmode="lin" valueType="num">
                                      <p:cBhvr>
                                        <p:cTn id="31" dur="1" fill="hold"/>
                                        <p:tgtEl>
                                          <p:spTgt spid="3789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 3:</a:t>
            </a:r>
            <a:endParaRPr lang="en-US" dirty="0"/>
          </a:p>
        </p:txBody>
      </p:sp>
      <p:sp>
        <p:nvSpPr>
          <p:cNvPr id="3" name="Content Placeholder 2"/>
          <p:cNvSpPr>
            <a:spLocks noGrp="1"/>
          </p:cNvSpPr>
          <p:nvPr>
            <p:ph idx="1"/>
          </p:nvPr>
        </p:nvSpPr>
        <p:spPr/>
        <p:txBody>
          <a:bodyPr/>
          <a:lstStyle/>
          <a:p>
            <a:r>
              <a:rPr lang="en-US" sz="2600" dirty="0" smtClean="0"/>
              <a:t>Collisions between molecules or molecules and the container walls are elastic.</a:t>
            </a:r>
          </a:p>
          <a:p>
            <a:endParaRPr lang="en-US" sz="2600" dirty="0" smtClean="0"/>
          </a:p>
          <a:p>
            <a:pPr lvl="1"/>
            <a:r>
              <a:rPr lang="en-US" sz="2400" dirty="0" smtClean="0"/>
              <a:t>No energy is lost in the collision.</a:t>
            </a:r>
            <a:endParaRPr lang="en-US" sz="2400" dirty="0"/>
          </a:p>
        </p:txBody>
      </p:sp>
      <p:pic>
        <p:nvPicPr>
          <p:cNvPr id="4" name="Picture 4" descr="http://www.physicsclassroom.com/mmedia/momentum/ctho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9090" y="3505200"/>
            <a:ext cx="7529513"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876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8DBE44-8F4C-43E6-AE7E-FE506EFD6688}" type="datetime1">
              <a:rPr lang="en-US" altLang="en-US" sz="1400"/>
              <a:pPr eaLnBrk="1" hangingPunct="1"/>
              <a:t>5/14/2014</a:t>
            </a:fld>
            <a:endParaRPr lang="en-US" altLang="en-US" sz="1400"/>
          </a:p>
        </p:txBody>
      </p:sp>
      <p:sp>
        <p:nvSpPr>
          <p:cNvPr id="25603" name="Slide Number Placeholder 4"/>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B338E3-1B2B-4AA9-BAD1-DF8D925C069F}" type="slidenum">
              <a:rPr lang="en-US" altLang="en-US" sz="1400"/>
              <a:pPr eaLnBrk="1" hangingPunct="1"/>
              <a:t>50</a:t>
            </a:fld>
            <a:endParaRPr lang="en-US" altLang="en-US" sz="1400"/>
          </a:p>
        </p:txBody>
      </p:sp>
      <p:graphicFrame>
        <p:nvGraphicFramePr>
          <p:cNvPr id="38915" name="Object 3"/>
          <p:cNvGraphicFramePr>
            <a:graphicFrameLocks noChangeAspect="1"/>
          </p:cNvGraphicFramePr>
          <p:nvPr/>
        </p:nvGraphicFramePr>
        <p:xfrm>
          <a:off x="381000" y="685800"/>
          <a:ext cx="8382000" cy="1895475"/>
        </p:xfrm>
        <a:graphic>
          <a:graphicData uri="http://schemas.openxmlformats.org/presentationml/2006/ole">
            <mc:AlternateContent xmlns:mc="http://schemas.openxmlformats.org/markup-compatibility/2006">
              <mc:Choice xmlns:v="urn:schemas-microsoft-com:vml" Requires="v">
                <p:oleObj spid="_x0000_s2054" name="Equation" r:id="rId3" imgW="2108200" imgH="431800" progId="Equation.3">
                  <p:embed/>
                </p:oleObj>
              </mc:Choice>
              <mc:Fallback>
                <p:oleObj name="Equation" r:id="rId3" imgW="21082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85800"/>
                        <a:ext cx="8382000" cy="189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6" name="Line 4"/>
          <p:cNvSpPr>
            <a:spLocks noChangeShapeType="1"/>
          </p:cNvSpPr>
          <p:nvPr/>
        </p:nvSpPr>
        <p:spPr bwMode="auto">
          <a:xfrm>
            <a:off x="5029200" y="533400"/>
            <a:ext cx="0" cy="1905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7" name="Line 5"/>
          <p:cNvSpPr>
            <a:spLocks noChangeShapeType="1"/>
          </p:cNvSpPr>
          <p:nvPr/>
        </p:nvSpPr>
        <p:spPr bwMode="auto">
          <a:xfrm>
            <a:off x="6858000" y="685800"/>
            <a:ext cx="0" cy="1905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8" name="Line 6"/>
          <p:cNvSpPr>
            <a:spLocks noChangeShapeType="1"/>
          </p:cNvSpPr>
          <p:nvPr/>
        </p:nvSpPr>
        <p:spPr bwMode="auto">
          <a:xfrm>
            <a:off x="4114800" y="1752600"/>
            <a:ext cx="838200" cy="609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9" name="Line 7"/>
          <p:cNvSpPr>
            <a:spLocks noChangeShapeType="1"/>
          </p:cNvSpPr>
          <p:nvPr/>
        </p:nvSpPr>
        <p:spPr bwMode="auto">
          <a:xfrm>
            <a:off x="3048000" y="1828800"/>
            <a:ext cx="609600" cy="381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0" name="Line 8"/>
          <p:cNvSpPr>
            <a:spLocks noChangeShapeType="1"/>
          </p:cNvSpPr>
          <p:nvPr/>
        </p:nvSpPr>
        <p:spPr bwMode="auto">
          <a:xfrm>
            <a:off x="5791200" y="838200"/>
            <a:ext cx="838200" cy="609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Line 9"/>
          <p:cNvSpPr>
            <a:spLocks noChangeShapeType="1"/>
          </p:cNvSpPr>
          <p:nvPr/>
        </p:nvSpPr>
        <p:spPr bwMode="auto">
          <a:xfrm>
            <a:off x="7924800" y="1752600"/>
            <a:ext cx="53340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2" name="Line 10"/>
          <p:cNvSpPr>
            <a:spLocks noChangeShapeType="1"/>
          </p:cNvSpPr>
          <p:nvPr/>
        </p:nvSpPr>
        <p:spPr bwMode="auto">
          <a:xfrm>
            <a:off x="8305800" y="914400"/>
            <a:ext cx="457200" cy="5334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Line 11"/>
          <p:cNvSpPr>
            <a:spLocks noChangeShapeType="1"/>
          </p:cNvSpPr>
          <p:nvPr/>
        </p:nvSpPr>
        <p:spPr bwMode="auto">
          <a:xfrm>
            <a:off x="3657600" y="762000"/>
            <a:ext cx="838200" cy="609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4" name="Text Box 12"/>
          <p:cNvSpPr txBox="1">
            <a:spLocks noChangeArrowheads="1"/>
          </p:cNvSpPr>
          <p:nvPr/>
        </p:nvSpPr>
        <p:spPr bwMode="auto">
          <a:xfrm>
            <a:off x="914400" y="3276600"/>
            <a:ext cx="4876800" cy="8334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4800" b="1"/>
              <a:t>0.013 mol of CO</a:t>
            </a:r>
            <a:r>
              <a:rPr lang="en-US" altLang="en-US" sz="4800" b="1" baseline="-25000"/>
              <a:t>2</a:t>
            </a:r>
            <a:endParaRPr lang="en-US" altLang="en-US" sz="4800" b="1"/>
          </a:p>
        </p:txBody>
      </p:sp>
      <p:graphicFrame>
        <p:nvGraphicFramePr>
          <p:cNvPr id="38925" name="Object 13"/>
          <p:cNvGraphicFramePr>
            <a:graphicFrameLocks noChangeAspect="1"/>
          </p:cNvGraphicFramePr>
          <p:nvPr/>
        </p:nvGraphicFramePr>
        <p:xfrm>
          <a:off x="2286000" y="4214813"/>
          <a:ext cx="4800600" cy="2305050"/>
        </p:xfrm>
        <a:graphic>
          <a:graphicData uri="http://schemas.openxmlformats.org/presentationml/2006/ole">
            <mc:AlternateContent xmlns:mc="http://schemas.openxmlformats.org/markup-compatibility/2006">
              <mc:Choice xmlns:v="urn:schemas-microsoft-com:vml" Requires="v">
                <p:oleObj spid="_x0000_s2055" name="Equation" r:id="rId5" imgW="609600" imgH="419100" progId="Equation.3">
                  <p:embed/>
                </p:oleObj>
              </mc:Choice>
              <mc:Fallback>
                <p:oleObj name="Equation" r:id="rId5" imgW="6096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214813"/>
                        <a:ext cx="4800600" cy="230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2249183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0"/>
                                  </p:stCondLst>
                                  <p:childTnLst>
                                    <p:set>
                                      <p:cBhvr>
                                        <p:cTn id="6" dur="1" fill="hold">
                                          <p:stCondLst>
                                            <p:cond delay="0"/>
                                          </p:stCondLst>
                                        </p:cTn>
                                        <p:tgtEl>
                                          <p:spTgt spid="38925"/>
                                        </p:tgtEl>
                                        <p:attrNameLst>
                                          <p:attrName>style.visibility</p:attrName>
                                        </p:attrNameLst>
                                      </p:cBhvr>
                                      <p:to>
                                        <p:strVal val="visible"/>
                                      </p:to>
                                    </p:set>
                                    <p:anim calcmode="lin" valueType="num">
                                      <p:cBhvr additive="base">
                                        <p:cTn id="7" dur="500" fill="hold"/>
                                        <p:tgtEl>
                                          <p:spTgt spid="38925"/>
                                        </p:tgtEl>
                                        <p:attrNameLst>
                                          <p:attrName>ppt_x</p:attrName>
                                        </p:attrNameLst>
                                      </p:cBhvr>
                                      <p:tavLst>
                                        <p:tav tm="0">
                                          <p:val>
                                            <p:strVal val="0-#ppt_w/2"/>
                                          </p:val>
                                        </p:tav>
                                        <p:tav tm="100000">
                                          <p:val>
                                            <p:strVal val="#ppt_x"/>
                                          </p:val>
                                        </p:tav>
                                      </p:tavLst>
                                    </p:anim>
                                    <p:anim calcmode="lin" valueType="num">
                                      <p:cBhvr additive="base">
                                        <p:cTn id="8" dur="500" fill="hold"/>
                                        <p:tgtEl>
                                          <p:spTgt spid="389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8915"/>
                                        </p:tgtEl>
                                        <p:attrNameLst>
                                          <p:attrName>style.visibility</p:attrName>
                                        </p:attrNameLst>
                                      </p:cBhvr>
                                      <p:to>
                                        <p:strVal val="visible"/>
                                      </p:to>
                                    </p:set>
                                    <p:anim calcmode="lin" valueType="num">
                                      <p:cBhvr additive="base">
                                        <p:cTn id="13" dur="500" fill="hold"/>
                                        <p:tgtEl>
                                          <p:spTgt spid="38915"/>
                                        </p:tgtEl>
                                        <p:attrNameLst>
                                          <p:attrName>ppt_x</p:attrName>
                                        </p:attrNameLst>
                                      </p:cBhvr>
                                      <p:tavLst>
                                        <p:tav tm="0">
                                          <p:val>
                                            <p:strVal val="0-#ppt_w/2"/>
                                          </p:val>
                                        </p:tav>
                                        <p:tav tm="100000">
                                          <p:val>
                                            <p:strVal val="#ppt_x"/>
                                          </p:val>
                                        </p:tav>
                                      </p:tavLst>
                                    </p:anim>
                                    <p:anim calcmode="lin" valueType="num">
                                      <p:cBhvr additive="base">
                                        <p:cTn id="14" dur="500" fill="hold"/>
                                        <p:tgtEl>
                                          <p:spTgt spid="38915"/>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8916"/>
                                        </p:tgtEl>
                                        <p:attrNameLst>
                                          <p:attrName>style.visibility</p:attrName>
                                        </p:attrNameLst>
                                      </p:cBhvr>
                                      <p:to>
                                        <p:strVal val="visible"/>
                                      </p:to>
                                    </p:set>
                                    <p:anim calcmode="lin" valueType="num">
                                      <p:cBhvr additive="base">
                                        <p:cTn id="18" dur="500" fill="hold"/>
                                        <p:tgtEl>
                                          <p:spTgt spid="38916"/>
                                        </p:tgtEl>
                                        <p:attrNameLst>
                                          <p:attrName>ppt_x</p:attrName>
                                        </p:attrNameLst>
                                      </p:cBhvr>
                                      <p:tavLst>
                                        <p:tav tm="0">
                                          <p:val>
                                            <p:strVal val="0-#ppt_w/2"/>
                                          </p:val>
                                        </p:tav>
                                        <p:tav tm="100000">
                                          <p:val>
                                            <p:strVal val="#ppt_x"/>
                                          </p:val>
                                        </p:tav>
                                      </p:tavLst>
                                    </p:anim>
                                    <p:anim calcmode="lin" valueType="num">
                                      <p:cBhvr additive="base">
                                        <p:cTn id="19" dur="500" fill="hold"/>
                                        <p:tgtEl>
                                          <p:spTgt spid="3891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38917"/>
                                        </p:tgtEl>
                                        <p:attrNameLst>
                                          <p:attrName>style.visibility</p:attrName>
                                        </p:attrNameLst>
                                      </p:cBhvr>
                                      <p:to>
                                        <p:strVal val="visible"/>
                                      </p:to>
                                    </p:set>
                                    <p:anim calcmode="lin" valueType="num">
                                      <p:cBhvr additive="base">
                                        <p:cTn id="23" dur="500" fill="hold"/>
                                        <p:tgtEl>
                                          <p:spTgt spid="38917"/>
                                        </p:tgtEl>
                                        <p:attrNameLst>
                                          <p:attrName>ppt_x</p:attrName>
                                        </p:attrNameLst>
                                      </p:cBhvr>
                                      <p:tavLst>
                                        <p:tav tm="0">
                                          <p:val>
                                            <p:strVal val="0-#ppt_w/2"/>
                                          </p:val>
                                        </p:tav>
                                        <p:tav tm="100000">
                                          <p:val>
                                            <p:strVal val="#ppt_x"/>
                                          </p:val>
                                        </p:tav>
                                      </p:tavLst>
                                    </p:anim>
                                    <p:anim calcmode="lin" valueType="num">
                                      <p:cBhvr additive="base">
                                        <p:cTn id="24" dur="500" fill="hold"/>
                                        <p:tgtEl>
                                          <p:spTgt spid="38917"/>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38918"/>
                                        </p:tgtEl>
                                        <p:attrNameLst>
                                          <p:attrName>style.visibility</p:attrName>
                                        </p:attrNameLst>
                                      </p:cBhvr>
                                      <p:to>
                                        <p:strVal val="visible"/>
                                      </p:to>
                                    </p:set>
                                    <p:anim calcmode="lin" valueType="num">
                                      <p:cBhvr additive="base">
                                        <p:cTn id="28" dur="500" fill="hold"/>
                                        <p:tgtEl>
                                          <p:spTgt spid="38918"/>
                                        </p:tgtEl>
                                        <p:attrNameLst>
                                          <p:attrName>ppt_x</p:attrName>
                                        </p:attrNameLst>
                                      </p:cBhvr>
                                      <p:tavLst>
                                        <p:tav tm="0">
                                          <p:val>
                                            <p:strVal val="0-#ppt_w/2"/>
                                          </p:val>
                                        </p:tav>
                                        <p:tav tm="100000">
                                          <p:val>
                                            <p:strVal val="#ppt_x"/>
                                          </p:val>
                                        </p:tav>
                                      </p:tavLst>
                                    </p:anim>
                                    <p:anim calcmode="lin" valueType="num">
                                      <p:cBhvr additive="base">
                                        <p:cTn id="29" dur="500" fill="hold"/>
                                        <p:tgtEl>
                                          <p:spTgt spid="38918"/>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38919"/>
                                        </p:tgtEl>
                                        <p:attrNameLst>
                                          <p:attrName>style.visibility</p:attrName>
                                        </p:attrNameLst>
                                      </p:cBhvr>
                                      <p:to>
                                        <p:strVal val="visible"/>
                                      </p:to>
                                    </p:set>
                                    <p:anim calcmode="lin" valueType="num">
                                      <p:cBhvr additive="base">
                                        <p:cTn id="33" dur="500" fill="hold"/>
                                        <p:tgtEl>
                                          <p:spTgt spid="38919"/>
                                        </p:tgtEl>
                                        <p:attrNameLst>
                                          <p:attrName>ppt_x</p:attrName>
                                        </p:attrNameLst>
                                      </p:cBhvr>
                                      <p:tavLst>
                                        <p:tav tm="0">
                                          <p:val>
                                            <p:strVal val="0-#ppt_w/2"/>
                                          </p:val>
                                        </p:tav>
                                        <p:tav tm="100000">
                                          <p:val>
                                            <p:strVal val="#ppt_x"/>
                                          </p:val>
                                        </p:tav>
                                      </p:tavLst>
                                    </p:anim>
                                    <p:anim calcmode="lin" valueType="num">
                                      <p:cBhvr additive="base">
                                        <p:cTn id="34" dur="500" fill="hold"/>
                                        <p:tgtEl>
                                          <p:spTgt spid="38919"/>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38920"/>
                                        </p:tgtEl>
                                        <p:attrNameLst>
                                          <p:attrName>style.visibility</p:attrName>
                                        </p:attrNameLst>
                                      </p:cBhvr>
                                      <p:to>
                                        <p:strVal val="visible"/>
                                      </p:to>
                                    </p:set>
                                    <p:anim calcmode="lin" valueType="num">
                                      <p:cBhvr additive="base">
                                        <p:cTn id="38" dur="500" fill="hold"/>
                                        <p:tgtEl>
                                          <p:spTgt spid="38920"/>
                                        </p:tgtEl>
                                        <p:attrNameLst>
                                          <p:attrName>ppt_x</p:attrName>
                                        </p:attrNameLst>
                                      </p:cBhvr>
                                      <p:tavLst>
                                        <p:tav tm="0">
                                          <p:val>
                                            <p:strVal val="0-#ppt_w/2"/>
                                          </p:val>
                                        </p:tav>
                                        <p:tav tm="100000">
                                          <p:val>
                                            <p:strVal val="#ppt_x"/>
                                          </p:val>
                                        </p:tav>
                                      </p:tavLst>
                                    </p:anim>
                                    <p:anim calcmode="lin" valueType="num">
                                      <p:cBhvr additive="base">
                                        <p:cTn id="39" dur="500" fill="hold"/>
                                        <p:tgtEl>
                                          <p:spTgt spid="38920"/>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000"/>
                            </p:stCondLst>
                            <p:childTnLst>
                              <p:par>
                                <p:cTn id="41" presetID="2" presetClass="entr" presetSubtype="8" fill="hold" grpId="0" nodeType="afterEffect">
                                  <p:stCondLst>
                                    <p:cond delay="0"/>
                                  </p:stCondLst>
                                  <p:childTnLst>
                                    <p:set>
                                      <p:cBhvr>
                                        <p:cTn id="42" dur="1" fill="hold">
                                          <p:stCondLst>
                                            <p:cond delay="0"/>
                                          </p:stCondLst>
                                        </p:cTn>
                                        <p:tgtEl>
                                          <p:spTgt spid="38921"/>
                                        </p:tgtEl>
                                        <p:attrNameLst>
                                          <p:attrName>style.visibility</p:attrName>
                                        </p:attrNameLst>
                                      </p:cBhvr>
                                      <p:to>
                                        <p:strVal val="visible"/>
                                      </p:to>
                                    </p:set>
                                    <p:anim calcmode="lin" valueType="num">
                                      <p:cBhvr additive="base">
                                        <p:cTn id="43" dur="500" fill="hold"/>
                                        <p:tgtEl>
                                          <p:spTgt spid="38921"/>
                                        </p:tgtEl>
                                        <p:attrNameLst>
                                          <p:attrName>ppt_x</p:attrName>
                                        </p:attrNameLst>
                                      </p:cBhvr>
                                      <p:tavLst>
                                        <p:tav tm="0">
                                          <p:val>
                                            <p:strVal val="0-#ppt_w/2"/>
                                          </p:val>
                                        </p:tav>
                                        <p:tav tm="100000">
                                          <p:val>
                                            <p:strVal val="#ppt_x"/>
                                          </p:val>
                                        </p:tav>
                                      </p:tavLst>
                                    </p:anim>
                                    <p:anim calcmode="lin" valueType="num">
                                      <p:cBhvr additive="base">
                                        <p:cTn id="44" dur="500" fill="hold"/>
                                        <p:tgtEl>
                                          <p:spTgt spid="38921"/>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500"/>
                            </p:stCondLst>
                            <p:childTnLst>
                              <p:par>
                                <p:cTn id="46" presetID="2" presetClass="entr" presetSubtype="8" fill="hold" grpId="0" nodeType="afterEffect">
                                  <p:stCondLst>
                                    <p:cond delay="0"/>
                                  </p:stCondLst>
                                  <p:childTnLst>
                                    <p:set>
                                      <p:cBhvr>
                                        <p:cTn id="47" dur="1" fill="hold">
                                          <p:stCondLst>
                                            <p:cond delay="0"/>
                                          </p:stCondLst>
                                        </p:cTn>
                                        <p:tgtEl>
                                          <p:spTgt spid="38922"/>
                                        </p:tgtEl>
                                        <p:attrNameLst>
                                          <p:attrName>style.visibility</p:attrName>
                                        </p:attrNameLst>
                                      </p:cBhvr>
                                      <p:to>
                                        <p:strVal val="visible"/>
                                      </p:to>
                                    </p:set>
                                    <p:anim calcmode="lin" valueType="num">
                                      <p:cBhvr additive="base">
                                        <p:cTn id="48" dur="500" fill="hold"/>
                                        <p:tgtEl>
                                          <p:spTgt spid="38922"/>
                                        </p:tgtEl>
                                        <p:attrNameLst>
                                          <p:attrName>ppt_x</p:attrName>
                                        </p:attrNameLst>
                                      </p:cBhvr>
                                      <p:tavLst>
                                        <p:tav tm="0">
                                          <p:val>
                                            <p:strVal val="0-#ppt_w/2"/>
                                          </p:val>
                                        </p:tav>
                                        <p:tav tm="100000">
                                          <p:val>
                                            <p:strVal val="#ppt_x"/>
                                          </p:val>
                                        </p:tav>
                                      </p:tavLst>
                                    </p:anim>
                                    <p:anim calcmode="lin" valueType="num">
                                      <p:cBhvr additive="base">
                                        <p:cTn id="49" dur="500" fill="hold"/>
                                        <p:tgtEl>
                                          <p:spTgt spid="38922"/>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4000"/>
                            </p:stCondLst>
                            <p:childTnLst>
                              <p:par>
                                <p:cTn id="51" presetID="2" presetClass="entr" presetSubtype="8" fill="hold" grpId="0" nodeType="afterEffect">
                                  <p:stCondLst>
                                    <p:cond delay="0"/>
                                  </p:stCondLst>
                                  <p:childTnLst>
                                    <p:set>
                                      <p:cBhvr>
                                        <p:cTn id="52" dur="1" fill="hold">
                                          <p:stCondLst>
                                            <p:cond delay="0"/>
                                          </p:stCondLst>
                                        </p:cTn>
                                        <p:tgtEl>
                                          <p:spTgt spid="38923"/>
                                        </p:tgtEl>
                                        <p:attrNameLst>
                                          <p:attrName>style.visibility</p:attrName>
                                        </p:attrNameLst>
                                      </p:cBhvr>
                                      <p:to>
                                        <p:strVal val="visible"/>
                                      </p:to>
                                    </p:set>
                                    <p:anim calcmode="lin" valueType="num">
                                      <p:cBhvr additive="base">
                                        <p:cTn id="53" dur="500" fill="hold"/>
                                        <p:tgtEl>
                                          <p:spTgt spid="38923"/>
                                        </p:tgtEl>
                                        <p:attrNameLst>
                                          <p:attrName>ppt_x</p:attrName>
                                        </p:attrNameLst>
                                      </p:cBhvr>
                                      <p:tavLst>
                                        <p:tav tm="0">
                                          <p:val>
                                            <p:strVal val="0-#ppt_w/2"/>
                                          </p:val>
                                        </p:tav>
                                        <p:tav tm="100000">
                                          <p:val>
                                            <p:strVal val="#ppt_x"/>
                                          </p:val>
                                        </p:tav>
                                      </p:tavLst>
                                    </p:anim>
                                    <p:anim calcmode="lin" valueType="num">
                                      <p:cBhvr additive="base">
                                        <p:cTn id="54" dur="500" fill="hold"/>
                                        <p:tgtEl>
                                          <p:spTgt spid="38923"/>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8924"/>
                                        </p:tgtEl>
                                        <p:attrNameLst>
                                          <p:attrName>style.visibility</p:attrName>
                                        </p:attrNameLst>
                                      </p:cBhvr>
                                      <p:to>
                                        <p:strVal val="visible"/>
                                      </p:to>
                                    </p:set>
                                    <p:anim calcmode="lin" valueType="num">
                                      <p:cBhvr additive="base">
                                        <p:cTn id="59" dur="500" fill="hold"/>
                                        <p:tgtEl>
                                          <p:spTgt spid="38924"/>
                                        </p:tgtEl>
                                        <p:attrNameLst>
                                          <p:attrName>ppt_x</p:attrName>
                                        </p:attrNameLst>
                                      </p:cBhvr>
                                      <p:tavLst>
                                        <p:tav tm="0">
                                          <p:val>
                                            <p:strVal val="0-#ppt_w/2"/>
                                          </p:val>
                                        </p:tav>
                                        <p:tav tm="100000">
                                          <p:val>
                                            <p:strVal val="#ppt_x"/>
                                          </p:val>
                                        </p:tav>
                                      </p:tavLst>
                                    </p:anim>
                                    <p:anim calcmode="lin" valueType="num">
                                      <p:cBhvr additive="base">
                                        <p:cTn id="60" dur="500" fill="hold"/>
                                        <p:tgtEl>
                                          <p:spTgt spid="389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nimBg="1"/>
      <p:bldP spid="38918" grpId="0" animBg="1"/>
      <p:bldP spid="38919" grpId="0" animBg="1"/>
      <p:bldP spid="38920" grpId="0" animBg="1"/>
      <p:bldP spid="38921" grpId="0" animBg="1"/>
      <p:bldP spid="38922" grpId="0" animBg="1"/>
      <p:bldP spid="38923" grpId="0" animBg="1"/>
      <p:bldP spid="38924"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4EC5D5-8ECC-4442-88D3-508BCB9F7C94}" type="datetime1">
              <a:rPr lang="en-US" altLang="en-US" sz="1400"/>
              <a:pPr eaLnBrk="1" hangingPunct="1"/>
              <a:t>5/14/2014</a:t>
            </a:fld>
            <a:endParaRPr lang="en-US" altLang="en-US" sz="1400"/>
          </a:p>
        </p:txBody>
      </p:sp>
      <p:sp>
        <p:nvSpPr>
          <p:cNvPr id="26627"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AAB129-A9AC-4C66-921D-CCE26DF23D5C}" type="slidenum">
              <a:rPr lang="en-US" altLang="en-US" sz="1400"/>
              <a:pPr eaLnBrk="1" hangingPunct="1"/>
              <a:t>51</a:t>
            </a:fld>
            <a:endParaRPr lang="en-US" altLang="en-US" sz="1400"/>
          </a:p>
        </p:txBody>
      </p:sp>
      <p:sp>
        <p:nvSpPr>
          <p:cNvPr id="40963" name="Rectangle 3"/>
          <p:cNvSpPr>
            <a:spLocks noGrp="1" noChangeArrowheads="1"/>
          </p:cNvSpPr>
          <p:nvPr>
            <p:ph type="body" idx="1"/>
          </p:nvPr>
        </p:nvSpPr>
        <p:spPr>
          <a:xfrm>
            <a:off x="685800" y="457200"/>
            <a:ext cx="7772400" cy="5486400"/>
          </a:xfrm>
          <a:solidFill>
            <a:schemeClr val="bg1"/>
          </a:solidFill>
          <a:ln w="38100">
            <a:solidFill>
              <a:schemeClr val="accent2"/>
            </a:solidFill>
            <a:miter lim="800000"/>
            <a:headEnd/>
            <a:tailEnd/>
          </a:ln>
        </p:spPr>
        <p:txBody>
          <a:bodyPr/>
          <a:lstStyle/>
          <a:p>
            <a:pPr eaLnBrk="1" hangingPunct="1">
              <a:lnSpc>
                <a:spcPct val="80000"/>
              </a:lnSpc>
            </a:pPr>
            <a:r>
              <a:rPr lang="en-US" altLang="en-US" sz="4000" dirty="0" smtClean="0"/>
              <a:t>A tennis ball has a volume of 144cm</a:t>
            </a:r>
            <a:r>
              <a:rPr lang="en-US" altLang="en-US" sz="4000" baseline="30000" dirty="0" smtClean="0"/>
              <a:t>3</a:t>
            </a:r>
            <a:r>
              <a:rPr lang="en-US" altLang="en-US" sz="4000" dirty="0" smtClean="0"/>
              <a:t> and contains 0.33 g of nitrogen gas.  What is the pressure inside the ball at 24</a:t>
            </a:r>
            <a:r>
              <a:rPr lang="en-US" altLang="en-US" sz="4000" dirty="0" smtClean="0">
                <a:cs typeface="Times New Roman" pitchFamily="18" charset="0"/>
              </a:rPr>
              <a:t>°C?</a:t>
            </a:r>
          </a:p>
          <a:p>
            <a:pPr eaLnBrk="1" hangingPunct="1">
              <a:lnSpc>
                <a:spcPct val="80000"/>
              </a:lnSpc>
            </a:pPr>
            <a:r>
              <a:rPr lang="en-US" altLang="en-US" sz="4000" dirty="0" smtClean="0">
                <a:cs typeface="Times New Roman" pitchFamily="18" charset="0"/>
              </a:rPr>
              <a:t>A) .46 </a:t>
            </a:r>
            <a:r>
              <a:rPr lang="en-US" altLang="en-US" sz="4000" dirty="0" err="1" smtClean="0">
                <a:cs typeface="Times New Roman" pitchFamily="18" charset="0"/>
              </a:rPr>
              <a:t>kPa</a:t>
            </a:r>
            <a:endParaRPr lang="en-US" altLang="en-US" sz="4000" dirty="0" smtClean="0">
              <a:cs typeface="Times New Roman" pitchFamily="18" charset="0"/>
            </a:endParaRPr>
          </a:p>
          <a:p>
            <a:pPr eaLnBrk="1" hangingPunct="1">
              <a:lnSpc>
                <a:spcPct val="80000"/>
              </a:lnSpc>
            </a:pPr>
            <a:r>
              <a:rPr lang="en-US" altLang="en-US" sz="4000" dirty="0" smtClean="0"/>
              <a:t>B) .46 </a:t>
            </a:r>
            <a:r>
              <a:rPr lang="en-US" altLang="en-US" sz="4000" dirty="0" err="1" smtClean="0"/>
              <a:t>atm</a:t>
            </a:r>
            <a:endParaRPr lang="en-US" altLang="en-US" sz="4000" dirty="0" smtClean="0"/>
          </a:p>
          <a:p>
            <a:pPr eaLnBrk="1" hangingPunct="1">
              <a:lnSpc>
                <a:spcPct val="80000"/>
              </a:lnSpc>
            </a:pPr>
            <a:r>
              <a:rPr lang="en-US" altLang="en-US" sz="4000" dirty="0" smtClean="0"/>
              <a:t>C) 5700 </a:t>
            </a:r>
            <a:r>
              <a:rPr lang="en-US" altLang="en-US" sz="4000" dirty="0" err="1" smtClean="0"/>
              <a:t>kPa</a:t>
            </a:r>
            <a:endParaRPr lang="en-US" altLang="en-US" sz="4000" dirty="0" smtClean="0"/>
          </a:p>
          <a:p>
            <a:pPr eaLnBrk="1" hangingPunct="1">
              <a:lnSpc>
                <a:spcPct val="80000"/>
              </a:lnSpc>
            </a:pPr>
            <a:r>
              <a:rPr lang="en-US" altLang="en-US" sz="4000" dirty="0" smtClean="0"/>
              <a:t>D) 2.0 </a:t>
            </a:r>
            <a:r>
              <a:rPr lang="en-US" altLang="en-US" sz="4000" dirty="0" err="1" smtClean="0"/>
              <a:t>atm</a:t>
            </a:r>
            <a:endParaRPr lang="en-US" altLang="en-US" sz="4000" dirty="0" smtClean="0"/>
          </a:p>
          <a:p>
            <a:pPr eaLnBrk="1" hangingPunct="1">
              <a:lnSpc>
                <a:spcPct val="80000"/>
              </a:lnSpc>
            </a:pPr>
            <a:r>
              <a:rPr lang="en-US" altLang="en-US" sz="4000" dirty="0" smtClean="0"/>
              <a:t>E) 202 </a:t>
            </a:r>
            <a:r>
              <a:rPr lang="en-US" altLang="en-US" sz="4000" dirty="0" err="1" smtClean="0"/>
              <a:t>atm</a:t>
            </a:r>
            <a:endParaRPr lang="en-US" altLang="en-US" sz="4000" dirty="0" smtClean="0"/>
          </a:p>
        </p:txBody>
      </p:sp>
    </p:spTree>
    <p:extLst>
      <p:ext uri="{BB962C8B-B14F-4D97-AF65-F5344CB8AC3E}">
        <p14:creationId xmlns:p14="http://schemas.microsoft.com/office/powerpoint/2010/main" val="426771379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0963">
                                            <p:bg/>
                                          </p:spTgt>
                                        </p:tgtEl>
                                        <p:attrNameLst>
                                          <p:attrName>style.visibility</p:attrName>
                                        </p:attrNameLst>
                                      </p:cBhvr>
                                      <p:to>
                                        <p:strVal val="visible"/>
                                      </p:to>
                                    </p:set>
                                    <p:anim to="" calcmode="lin" valueType="num">
                                      <p:cBhvr>
                                        <p:cTn id="7" dur="1" fill="hold"/>
                                        <p:tgtEl>
                                          <p:spTgt spid="40963">
                                            <p:bg/>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0963">
                                            <p:txEl>
                                              <p:pRg st="0" end="0"/>
                                            </p:txEl>
                                          </p:spTgt>
                                        </p:tgtEl>
                                        <p:attrNameLst>
                                          <p:attrName>style.visibility</p:attrName>
                                        </p:attrNameLst>
                                      </p:cBhvr>
                                      <p:to>
                                        <p:strVal val="visible"/>
                                      </p:to>
                                    </p:set>
                                    <p:anim to="" calcmode="lin" valueType="num">
                                      <p:cBhvr>
                                        <p:cTn id="11" dur="1" fill="hold"/>
                                        <p:tgtEl>
                                          <p:spTgt spid="40963">
                                            <p:txEl>
                                              <p:pRg st="0" end="0"/>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40963">
                                            <p:txEl>
                                              <p:pRg st="1" end="1"/>
                                            </p:txEl>
                                          </p:spTgt>
                                        </p:tgtEl>
                                        <p:attrNameLst>
                                          <p:attrName>style.visibility</p:attrName>
                                        </p:attrNameLst>
                                      </p:cBhvr>
                                      <p:to>
                                        <p:strVal val="visible"/>
                                      </p:to>
                                    </p:set>
                                    <p:anim to="" calcmode="lin" valueType="num">
                                      <p:cBhvr>
                                        <p:cTn id="15" dur="1" fill="hold"/>
                                        <p:tgtEl>
                                          <p:spTgt spid="40963">
                                            <p:txEl>
                                              <p:pRg st="1" end="1"/>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40963">
                                            <p:txEl>
                                              <p:pRg st="2" end="2"/>
                                            </p:txEl>
                                          </p:spTgt>
                                        </p:tgtEl>
                                        <p:attrNameLst>
                                          <p:attrName>style.visibility</p:attrName>
                                        </p:attrNameLst>
                                      </p:cBhvr>
                                      <p:to>
                                        <p:strVal val="visible"/>
                                      </p:to>
                                    </p:set>
                                    <p:anim to="" calcmode="lin" valueType="num">
                                      <p:cBhvr>
                                        <p:cTn id="19" dur="1" fill="hold"/>
                                        <p:tgtEl>
                                          <p:spTgt spid="40963">
                                            <p:txEl>
                                              <p:pRg st="2" end="2"/>
                                            </p:txEl>
                                          </p:spTgt>
                                        </p:tgtEl>
                                        <p:attrNameLst>
                                          <p:attrName/>
                                        </p:attrNameLst>
                                      </p:cBhvr>
                                    </p:anim>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40963">
                                            <p:txEl>
                                              <p:pRg st="3" end="3"/>
                                            </p:txEl>
                                          </p:spTgt>
                                        </p:tgtEl>
                                        <p:attrNameLst>
                                          <p:attrName>style.visibility</p:attrName>
                                        </p:attrNameLst>
                                      </p:cBhvr>
                                      <p:to>
                                        <p:strVal val="visible"/>
                                      </p:to>
                                    </p:set>
                                    <p:anim to="" calcmode="lin" valueType="num">
                                      <p:cBhvr>
                                        <p:cTn id="23" dur="1" fill="hold"/>
                                        <p:tgtEl>
                                          <p:spTgt spid="40963">
                                            <p:txEl>
                                              <p:pRg st="3" end="3"/>
                                            </p:txEl>
                                          </p:spTgt>
                                        </p:tgtEl>
                                        <p:attrNameLst>
                                          <p:attrName/>
                                        </p:attrNameLst>
                                      </p:cBhvr>
                                    </p:anim>
                                  </p:childTnLst>
                                </p:cTn>
                              </p:par>
                            </p:childTnLst>
                          </p:cTn>
                        </p:par>
                        <p:par>
                          <p:cTn id="24" fill="hold" nodeType="afterGroup">
                            <p:stCondLst>
                              <p:cond delay="2500"/>
                            </p:stCondLst>
                            <p:childTnLst>
                              <p:par>
                                <p:cTn id="25" presetID="24" presetClass="entr" presetSubtype="0" fill="hold" grpId="0" nodeType="afterEffect">
                                  <p:stCondLst>
                                    <p:cond delay="0"/>
                                  </p:stCondLst>
                                  <p:childTnLst>
                                    <p:set>
                                      <p:cBhvr>
                                        <p:cTn id="26" dur="1" fill="hold">
                                          <p:stCondLst>
                                            <p:cond delay="499"/>
                                          </p:stCondLst>
                                        </p:cTn>
                                        <p:tgtEl>
                                          <p:spTgt spid="40963">
                                            <p:txEl>
                                              <p:pRg st="4" end="4"/>
                                            </p:txEl>
                                          </p:spTgt>
                                        </p:tgtEl>
                                        <p:attrNameLst>
                                          <p:attrName>style.visibility</p:attrName>
                                        </p:attrNameLst>
                                      </p:cBhvr>
                                      <p:to>
                                        <p:strVal val="visible"/>
                                      </p:to>
                                    </p:set>
                                    <p:anim to="" calcmode="lin" valueType="num">
                                      <p:cBhvr>
                                        <p:cTn id="27" dur="1" fill="hold"/>
                                        <p:tgtEl>
                                          <p:spTgt spid="40963">
                                            <p:txEl>
                                              <p:pRg st="4" end="4"/>
                                            </p:txEl>
                                          </p:spTgt>
                                        </p:tgtEl>
                                        <p:attrNameLst>
                                          <p:attrName/>
                                        </p:attrNameLst>
                                      </p:cBhvr>
                                    </p:anim>
                                  </p:childTnLst>
                                </p:cTn>
                              </p:par>
                            </p:childTnLst>
                          </p:cTn>
                        </p:par>
                        <p:par>
                          <p:cTn id="28" fill="hold" nodeType="afterGroup">
                            <p:stCondLst>
                              <p:cond delay="3000"/>
                            </p:stCondLst>
                            <p:childTnLst>
                              <p:par>
                                <p:cTn id="29" presetID="24" presetClass="entr" presetSubtype="0" fill="hold" grpId="0" nodeType="afterEffect">
                                  <p:stCondLst>
                                    <p:cond delay="0"/>
                                  </p:stCondLst>
                                  <p:childTnLst>
                                    <p:set>
                                      <p:cBhvr>
                                        <p:cTn id="30" dur="1" fill="hold">
                                          <p:stCondLst>
                                            <p:cond delay="499"/>
                                          </p:stCondLst>
                                        </p:cTn>
                                        <p:tgtEl>
                                          <p:spTgt spid="40963">
                                            <p:txEl>
                                              <p:pRg st="5" end="5"/>
                                            </p:txEl>
                                          </p:spTgt>
                                        </p:tgtEl>
                                        <p:attrNameLst>
                                          <p:attrName>style.visibility</p:attrName>
                                        </p:attrNameLst>
                                      </p:cBhvr>
                                      <p:to>
                                        <p:strVal val="visible"/>
                                      </p:to>
                                    </p:set>
                                    <p:anim to="" calcmode="lin" valueType="num">
                                      <p:cBhvr>
                                        <p:cTn id="31" dur="1" fill="hold"/>
                                        <p:tgtEl>
                                          <p:spTgt spid="4096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nimBg="1"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17CEE1-44FD-4F18-A7E4-98E5B395CE7A}" type="datetime1">
              <a:rPr lang="en-US" altLang="en-US" sz="1400"/>
              <a:pPr eaLnBrk="1" hangingPunct="1"/>
              <a:t>5/14/2014</a:t>
            </a:fld>
            <a:endParaRPr lang="en-US" altLang="en-US" sz="1400"/>
          </a:p>
        </p:txBody>
      </p:sp>
      <p:sp>
        <p:nvSpPr>
          <p:cNvPr id="27651" name="Slide Number Placeholder 4"/>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370234-20C6-4336-AE75-2CD39149DB30}" type="slidenum">
              <a:rPr lang="en-US" altLang="en-US" sz="1400"/>
              <a:pPr eaLnBrk="1" hangingPunct="1"/>
              <a:t>52</a:t>
            </a:fld>
            <a:endParaRPr lang="en-US" altLang="en-US" sz="1400"/>
          </a:p>
        </p:txBody>
      </p:sp>
      <p:sp>
        <p:nvSpPr>
          <p:cNvPr id="43010" name="Rectangle 2"/>
          <p:cNvSpPr>
            <a:spLocks noGrp="1" noChangeArrowheads="1"/>
          </p:cNvSpPr>
          <p:nvPr>
            <p:ph type="title"/>
          </p:nvPr>
        </p:nvSpPr>
        <p:spPr>
          <a:xfrm>
            <a:off x="685800" y="609600"/>
            <a:ext cx="4495800" cy="1143000"/>
          </a:xfrm>
          <a:solidFill>
            <a:srgbClr val="FFFF00"/>
          </a:solidFill>
          <a:ln>
            <a:solidFill>
              <a:schemeClr val="accent2"/>
            </a:solidFill>
            <a:miter lim="800000"/>
            <a:headEnd/>
            <a:tailEnd/>
          </a:ln>
        </p:spPr>
        <p:txBody>
          <a:bodyPr/>
          <a:lstStyle/>
          <a:p>
            <a:pPr algn="l" eaLnBrk="1" hangingPunct="1"/>
            <a:r>
              <a:rPr lang="en-US" altLang="en-US" sz="5400" dirty="0" smtClean="0"/>
              <a:t>Solution</a:t>
            </a:r>
          </a:p>
        </p:txBody>
      </p:sp>
      <p:graphicFrame>
        <p:nvGraphicFramePr>
          <p:cNvPr id="43011" name="Object 3"/>
          <p:cNvGraphicFramePr>
            <a:graphicFrameLocks noChangeAspect="1"/>
          </p:cNvGraphicFramePr>
          <p:nvPr/>
        </p:nvGraphicFramePr>
        <p:xfrm>
          <a:off x="457200" y="2057400"/>
          <a:ext cx="8229600" cy="1550988"/>
        </p:xfrm>
        <a:graphic>
          <a:graphicData uri="http://schemas.openxmlformats.org/presentationml/2006/ole">
            <mc:AlternateContent xmlns:mc="http://schemas.openxmlformats.org/markup-compatibility/2006">
              <mc:Choice xmlns:v="urn:schemas-microsoft-com:vml" Requires="v">
                <p:oleObj spid="_x0000_s3076" name="Equation" r:id="rId3" imgW="2235200" imgH="431800" progId="Equation.3">
                  <p:embed/>
                </p:oleObj>
              </mc:Choice>
              <mc:Fallback>
                <p:oleObj name="Equation" r:id="rId3" imgW="22352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57400"/>
                        <a:ext cx="8229600" cy="155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2" name="Line 4"/>
          <p:cNvSpPr>
            <a:spLocks noChangeShapeType="1"/>
          </p:cNvSpPr>
          <p:nvPr/>
        </p:nvSpPr>
        <p:spPr bwMode="auto">
          <a:xfrm>
            <a:off x="3124200" y="2971800"/>
            <a:ext cx="22860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3" name="Line 5"/>
          <p:cNvSpPr>
            <a:spLocks noChangeShapeType="1"/>
          </p:cNvSpPr>
          <p:nvPr/>
        </p:nvSpPr>
        <p:spPr bwMode="auto">
          <a:xfrm>
            <a:off x="5410200" y="2209800"/>
            <a:ext cx="22860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4" name="Line 6"/>
          <p:cNvSpPr>
            <a:spLocks noChangeShapeType="1"/>
          </p:cNvSpPr>
          <p:nvPr/>
        </p:nvSpPr>
        <p:spPr bwMode="auto">
          <a:xfrm>
            <a:off x="4572000" y="3048000"/>
            <a:ext cx="60960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5" name="Line 7"/>
          <p:cNvSpPr>
            <a:spLocks noChangeShapeType="1"/>
          </p:cNvSpPr>
          <p:nvPr/>
        </p:nvSpPr>
        <p:spPr bwMode="auto">
          <a:xfrm>
            <a:off x="6019800" y="2971800"/>
            <a:ext cx="22860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6" name="Line 8"/>
          <p:cNvSpPr>
            <a:spLocks noChangeShapeType="1"/>
          </p:cNvSpPr>
          <p:nvPr/>
        </p:nvSpPr>
        <p:spPr bwMode="auto">
          <a:xfrm>
            <a:off x="8305800" y="2209800"/>
            <a:ext cx="22860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7" name="Line 9"/>
          <p:cNvSpPr>
            <a:spLocks noChangeShapeType="1"/>
          </p:cNvSpPr>
          <p:nvPr/>
        </p:nvSpPr>
        <p:spPr bwMode="auto">
          <a:xfrm>
            <a:off x="3124200" y="2209800"/>
            <a:ext cx="30480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8" name="Text Box 10"/>
          <p:cNvSpPr txBox="1">
            <a:spLocks noChangeArrowheads="1"/>
          </p:cNvSpPr>
          <p:nvPr/>
        </p:nvSpPr>
        <p:spPr bwMode="auto">
          <a:xfrm>
            <a:off x="1752600" y="4267200"/>
            <a:ext cx="3200400" cy="1108075"/>
          </a:xfrm>
          <a:prstGeom prst="rect">
            <a:avLst/>
          </a:prstGeom>
          <a:solidFill>
            <a:srgbClr val="FF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6600" b="1">
                <a:solidFill>
                  <a:srgbClr val="6600CC"/>
                </a:solidFill>
              </a:rPr>
              <a:t>2.0 atm</a:t>
            </a:r>
          </a:p>
        </p:txBody>
      </p:sp>
    </p:spTree>
    <p:extLst>
      <p:ext uri="{BB962C8B-B14F-4D97-AF65-F5344CB8AC3E}">
        <p14:creationId xmlns:p14="http://schemas.microsoft.com/office/powerpoint/2010/main" val="53173176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additive="base">
                                        <p:cTn id="13" dur="500" fill="hold"/>
                                        <p:tgtEl>
                                          <p:spTgt spid="43011"/>
                                        </p:tgtEl>
                                        <p:attrNameLst>
                                          <p:attrName>ppt_x</p:attrName>
                                        </p:attrNameLst>
                                      </p:cBhvr>
                                      <p:tavLst>
                                        <p:tav tm="0">
                                          <p:val>
                                            <p:strVal val="0-#ppt_w/2"/>
                                          </p:val>
                                        </p:tav>
                                        <p:tav tm="100000">
                                          <p:val>
                                            <p:strVal val="#ppt_x"/>
                                          </p:val>
                                        </p:tav>
                                      </p:tavLst>
                                    </p:anim>
                                    <p:anim calcmode="lin" valueType="num">
                                      <p:cBhvr additive="base">
                                        <p:cTn id="14" dur="500" fill="hold"/>
                                        <p:tgtEl>
                                          <p:spTgt spid="43011"/>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43012"/>
                                        </p:tgtEl>
                                        <p:attrNameLst>
                                          <p:attrName>style.visibility</p:attrName>
                                        </p:attrNameLst>
                                      </p:cBhvr>
                                      <p:to>
                                        <p:strVal val="visible"/>
                                      </p:to>
                                    </p:set>
                                    <p:anim calcmode="lin" valueType="num">
                                      <p:cBhvr additive="base">
                                        <p:cTn id="18" dur="500" fill="hold"/>
                                        <p:tgtEl>
                                          <p:spTgt spid="43012"/>
                                        </p:tgtEl>
                                        <p:attrNameLst>
                                          <p:attrName>ppt_x</p:attrName>
                                        </p:attrNameLst>
                                      </p:cBhvr>
                                      <p:tavLst>
                                        <p:tav tm="0">
                                          <p:val>
                                            <p:strVal val="0-#ppt_w/2"/>
                                          </p:val>
                                        </p:tav>
                                        <p:tav tm="100000">
                                          <p:val>
                                            <p:strVal val="#ppt_x"/>
                                          </p:val>
                                        </p:tav>
                                      </p:tavLst>
                                    </p:anim>
                                    <p:anim calcmode="lin" valueType="num">
                                      <p:cBhvr additive="base">
                                        <p:cTn id="19" dur="500" fill="hold"/>
                                        <p:tgtEl>
                                          <p:spTgt spid="43012"/>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43013"/>
                                        </p:tgtEl>
                                        <p:attrNameLst>
                                          <p:attrName>style.visibility</p:attrName>
                                        </p:attrNameLst>
                                      </p:cBhvr>
                                      <p:to>
                                        <p:strVal val="visible"/>
                                      </p:to>
                                    </p:set>
                                    <p:anim calcmode="lin" valueType="num">
                                      <p:cBhvr additive="base">
                                        <p:cTn id="23" dur="500" fill="hold"/>
                                        <p:tgtEl>
                                          <p:spTgt spid="43013"/>
                                        </p:tgtEl>
                                        <p:attrNameLst>
                                          <p:attrName>ppt_x</p:attrName>
                                        </p:attrNameLst>
                                      </p:cBhvr>
                                      <p:tavLst>
                                        <p:tav tm="0">
                                          <p:val>
                                            <p:strVal val="0-#ppt_w/2"/>
                                          </p:val>
                                        </p:tav>
                                        <p:tav tm="100000">
                                          <p:val>
                                            <p:strVal val="#ppt_x"/>
                                          </p:val>
                                        </p:tav>
                                      </p:tavLst>
                                    </p:anim>
                                    <p:anim calcmode="lin" valueType="num">
                                      <p:cBhvr additive="base">
                                        <p:cTn id="24" dur="500" fill="hold"/>
                                        <p:tgtEl>
                                          <p:spTgt spid="43013"/>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43014"/>
                                        </p:tgtEl>
                                        <p:attrNameLst>
                                          <p:attrName>style.visibility</p:attrName>
                                        </p:attrNameLst>
                                      </p:cBhvr>
                                      <p:to>
                                        <p:strVal val="visible"/>
                                      </p:to>
                                    </p:set>
                                    <p:anim calcmode="lin" valueType="num">
                                      <p:cBhvr additive="base">
                                        <p:cTn id="28" dur="500" fill="hold"/>
                                        <p:tgtEl>
                                          <p:spTgt spid="43014"/>
                                        </p:tgtEl>
                                        <p:attrNameLst>
                                          <p:attrName>ppt_x</p:attrName>
                                        </p:attrNameLst>
                                      </p:cBhvr>
                                      <p:tavLst>
                                        <p:tav tm="0">
                                          <p:val>
                                            <p:strVal val="0-#ppt_w/2"/>
                                          </p:val>
                                        </p:tav>
                                        <p:tav tm="100000">
                                          <p:val>
                                            <p:strVal val="#ppt_x"/>
                                          </p:val>
                                        </p:tav>
                                      </p:tavLst>
                                    </p:anim>
                                    <p:anim calcmode="lin" valueType="num">
                                      <p:cBhvr additive="base">
                                        <p:cTn id="29" dur="500" fill="hold"/>
                                        <p:tgtEl>
                                          <p:spTgt spid="43014"/>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43015"/>
                                        </p:tgtEl>
                                        <p:attrNameLst>
                                          <p:attrName>style.visibility</p:attrName>
                                        </p:attrNameLst>
                                      </p:cBhvr>
                                      <p:to>
                                        <p:strVal val="visible"/>
                                      </p:to>
                                    </p:set>
                                    <p:anim calcmode="lin" valueType="num">
                                      <p:cBhvr additive="base">
                                        <p:cTn id="33" dur="500" fill="hold"/>
                                        <p:tgtEl>
                                          <p:spTgt spid="43015"/>
                                        </p:tgtEl>
                                        <p:attrNameLst>
                                          <p:attrName>ppt_x</p:attrName>
                                        </p:attrNameLst>
                                      </p:cBhvr>
                                      <p:tavLst>
                                        <p:tav tm="0">
                                          <p:val>
                                            <p:strVal val="0-#ppt_w/2"/>
                                          </p:val>
                                        </p:tav>
                                        <p:tav tm="100000">
                                          <p:val>
                                            <p:strVal val="#ppt_x"/>
                                          </p:val>
                                        </p:tav>
                                      </p:tavLst>
                                    </p:anim>
                                    <p:anim calcmode="lin" valueType="num">
                                      <p:cBhvr additive="base">
                                        <p:cTn id="34" dur="500" fill="hold"/>
                                        <p:tgtEl>
                                          <p:spTgt spid="43015"/>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43016"/>
                                        </p:tgtEl>
                                        <p:attrNameLst>
                                          <p:attrName>style.visibility</p:attrName>
                                        </p:attrNameLst>
                                      </p:cBhvr>
                                      <p:to>
                                        <p:strVal val="visible"/>
                                      </p:to>
                                    </p:set>
                                    <p:anim calcmode="lin" valueType="num">
                                      <p:cBhvr additive="base">
                                        <p:cTn id="38" dur="500" fill="hold"/>
                                        <p:tgtEl>
                                          <p:spTgt spid="43016"/>
                                        </p:tgtEl>
                                        <p:attrNameLst>
                                          <p:attrName>ppt_x</p:attrName>
                                        </p:attrNameLst>
                                      </p:cBhvr>
                                      <p:tavLst>
                                        <p:tav tm="0">
                                          <p:val>
                                            <p:strVal val="0-#ppt_w/2"/>
                                          </p:val>
                                        </p:tav>
                                        <p:tav tm="100000">
                                          <p:val>
                                            <p:strVal val="#ppt_x"/>
                                          </p:val>
                                        </p:tav>
                                      </p:tavLst>
                                    </p:anim>
                                    <p:anim calcmode="lin" valueType="num">
                                      <p:cBhvr additive="base">
                                        <p:cTn id="39" dur="500" fill="hold"/>
                                        <p:tgtEl>
                                          <p:spTgt spid="43016"/>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000"/>
                            </p:stCondLst>
                            <p:childTnLst>
                              <p:par>
                                <p:cTn id="41" presetID="2" presetClass="entr" presetSubtype="8" fill="hold" grpId="0" nodeType="afterEffect">
                                  <p:stCondLst>
                                    <p:cond delay="0"/>
                                  </p:stCondLst>
                                  <p:childTnLst>
                                    <p:set>
                                      <p:cBhvr>
                                        <p:cTn id="42" dur="1" fill="hold">
                                          <p:stCondLst>
                                            <p:cond delay="0"/>
                                          </p:stCondLst>
                                        </p:cTn>
                                        <p:tgtEl>
                                          <p:spTgt spid="43017"/>
                                        </p:tgtEl>
                                        <p:attrNameLst>
                                          <p:attrName>style.visibility</p:attrName>
                                        </p:attrNameLst>
                                      </p:cBhvr>
                                      <p:to>
                                        <p:strVal val="visible"/>
                                      </p:to>
                                    </p:set>
                                    <p:anim calcmode="lin" valueType="num">
                                      <p:cBhvr additive="base">
                                        <p:cTn id="43" dur="500" fill="hold"/>
                                        <p:tgtEl>
                                          <p:spTgt spid="43017"/>
                                        </p:tgtEl>
                                        <p:attrNameLst>
                                          <p:attrName>ppt_x</p:attrName>
                                        </p:attrNameLst>
                                      </p:cBhvr>
                                      <p:tavLst>
                                        <p:tav tm="0">
                                          <p:val>
                                            <p:strVal val="0-#ppt_w/2"/>
                                          </p:val>
                                        </p:tav>
                                        <p:tav tm="100000">
                                          <p:val>
                                            <p:strVal val="#ppt_x"/>
                                          </p:val>
                                        </p:tav>
                                      </p:tavLst>
                                    </p:anim>
                                    <p:anim calcmode="lin" valueType="num">
                                      <p:cBhvr additive="base">
                                        <p:cTn id="44" dur="500" fill="hold"/>
                                        <p:tgtEl>
                                          <p:spTgt spid="4301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018"/>
                                        </p:tgtEl>
                                        <p:attrNameLst>
                                          <p:attrName>style.visibility</p:attrName>
                                        </p:attrNameLst>
                                      </p:cBhvr>
                                      <p:to>
                                        <p:strVal val="visible"/>
                                      </p:to>
                                    </p:set>
                                    <p:anim calcmode="lin" valueType="num">
                                      <p:cBhvr additive="base">
                                        <p:cTn id="49" dur="500" fill="hold"/>
                                        <p:tgtEl>
                                          <p:spTgt spid="43018"/>
                                        </p:tgtEl>
                                        <p:attrNameLst>
                                          <p:attrName>ppt_x</p:attrName>
                                        </p:attrNameLst>
                                      </p:cBhvr>
                                      <p:tavLst>
                                        <p:tav tm="0">
                                          <p:val>
                                            <p:strVal val="0-#ppt_w/2"/>
                                          </p:val>
                                        </p:tav>
                                        <p:tav tm="100000">
                                          <p:val>
                                            <p:strVal val="#ppt_x"/>
                                          </p:val>
                                        </p:tav>
                                      </p:tavLst>
                                    </p:anim>
                                    <p:anim calcmode="lin" valueType="num">
                                      <p:cBhvr additive="base">
                                        <p:cTn id="50" dur="500" fill="hold"/>
                                        <p:tgtEl>
                                          <p:spTgt spid="430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P spid="43012" grpId="0" animBg="1"/>
      <p:bldP spid="43013" grpId="0" animBg="1"/>
      <p:bldP spid="43014" grpId="0" animBg="1"/>
      <p:bldP spid="43015" grpId="0" animBg="1"/>
      <p:bldP spid="43016" grpId="0" animBg="1"/>
      <p:bldP spid="43017" grpId="0" animBg="1"/>
      <p:bldP spid="43018"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F968E5-052C-4033-85C6-E1F17C200845}" type="datetime1">
              <a:rPr lang="en-US" altLang="en-US" sz="1400"/>
              <a:pPr eaLnBrk="1" hangingPunct="1"/>
              <a:t>5/14/2014</a:t>
            </a:fld>
            <a:endParaRPr lang="en-US" altLang="en-US" sz="1400"/>
          </a:p>
        </p:txBody>
      </p:sp>
      <p:sp>
        <p:nvSpPr>
          <p:cNvPr id="28675" name="Slide Number Placeholder 5"/>
          <p:cNvSpPr>
            <a:spLocks noGrp="1"/>
          </p:cNvSpPr>
          <p:nvPr>
            <p:ph type="sldNum" sz="quarter" idx="12"/>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D589A0-F690-4129-A785-486D3E6AA9EE}" type="slidenum">
              <a:rPr lang="en-US" altLang="en-US" sz="1400"/>
              <a:pPr eaLnBrk="1" hangingPunct="1"/>
              <a:t>53</a:t>
            </a:fld>
            <a:endParaRPr lang="en-US" altLang="en-US" sz="1400"/>
          </a:p>
        </p:txBody>
      </p:sp>
      <p:sp>
        <p:nvSpPr>
          <p:cNvPr id="46083" name="Rectangle 3"/>
          <p:cNvSpPr>
            <a:spLocks noGrp="1" noChangeArrowheads="1"/>
          </p:cNvSpPr>
          <p:nvPr>
            <p:ph type="body" idx="1"/>
          </p:nvPr>
        </p:nvSpPr>
        <p:spPr>
          <a:xfrm>
            <a:off x="685800" y="457200"/>
            <a:ext cx="7848600" cy="5943600"/>
          </a:xfrm>
          <a:ln>
            <a:solidFill>
              <a:srgbClr val="FF0000"/>
            </a:solidFill>
            <a:miter lim="800000"/>
            <a:headEnd/>
            <a:tailEnd/>
          </a:ln>
        </p:spPr>
        <p:txBody>
          <a:bodyPr/>
          <a:lstStyle/>
          <a:p>
            <a:pPr eaLnBrk="1" hangingPunct="1"/>
            <a:r>
              <a:rPr lang="en-US" altLang="en-US" sz="4400" b="1" dirty="0" smtClean="0"/>
              <a:t>What is the volume in liters occupied by 49.8 g of </a:t>
            </a:r>
            <a:r>
              <a:rPr lang="en-US" altLang="en-US" sz="4400" b="1" dirty="0" err="1" smtClean="0"/>
              <a:t>HCl</a:t>
            </a:r>
            <a:r>
              <a:rPr lang="en-US" altLang="en-US" sz="4400" b="1" dirty="0" smtClean="0"/>
              <a:t> at STP?</a:t>
            </a:r>
          </a:p>
          <a:p>
            <a:pPr eaLnBrk="1" hangingPunct="1"/>
            <a:r>
              <a:rPr lang="en-US" altLang="en-US" sz="4400" b="1" dirty="0" smtClean="0"/>
              <a:t>A) 11.0 L</a:t>
            </a:r>
          </a:p>
          <a:p>
            <a:pPr eaLnBrk="1" hangingPunct="1"/>
            <a:r>
              <a:rPr lang="en-US" altLang="en-US" sz="4400" b="1" dirty="0" smtClean="0"/>
              <a:t>B) .30 L</a:t>
            </a:r>
          </a:p>
          <a:p>
            <a:pPr eaLnBrk="1" hangingPunct="1"/>
            <a:r>
              <a:rPr lang="en-US" altLang="en-US" sz="4400" b="1" dirty="0" smtClean="0"/>
              <a:t>C) 31 L</a:t>
            </a:r>
          </a:p>
          <a:p>
            <a:pPr eaLnBrk="1" hangingPunct="1"/>
            <a:r>
              <a:rPr lang="en-US" altLang="en-US" sz="4400" b="1" dirty="0" smtClean="0"/>
              <a:t>D) 1100 L</a:t>
            </a:r>
            <a:endParaRPr lang="en-US" altLang="en-US" sz="4400" b="1" dirty="0" smtClean="0">
              <a:solidFill>
                <a:srgbClr val="FF0000"/>
              </a:solidFill>
            </a:endParaRPr>
          </a:p>
          <a:p>
            <a:pPr eaLnBrk="1" hangingPunct="1"/>
            <a:endParaRPr lang="en-US" altLang="en-US" sz="4400" b="1" dirty="0" smtClean="0">
              <a:solidFill>
                <a:srgbClr val="660066"/>
              </a:solidFill>
            </a:endParaRPr>
          </a:p>
        </p:txBody>
      </p:sp>
    </p:spTree>
    <p:extLst>
      <p:ext uri="{BB962C8B-B14F-4D97-AF65-F5344CB8AC3E}">
        <p14:creationId xmlns:p14="http://schemas.microsoft.com/office/powerpoint/2010/main" val="84148099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iterate type="wd">
                                    <p:tmAbs val="300"/>
                                  </p:iterate>
                                  <p:childTnLst>
                                    <p:set>
                                      <p:cBhvr>
                                        <p:cTn id="6" dur="1" fill="hold">
                                          <p:stCondLst>
                                            <p:cond delay="299"/>
                                          </p:stCondLst>
                                        </p:cTn>
                                        <p:tgtEl>
                                          <p:spTgt spid="46083">
                                            <p:txEl>
                                              <p:pRg st="0" end="0"/>
                                            </p:txEl>
                                          </p:spTgt>
                                        </p:tgtEl>
                                        <p:attrNameLst>
                                          <p:attrName>style.visibility</p:attrName>
                                        </p:attrNameLst>
                                      </p:cBhvr>
                                      <p:to>
                                        <p:strVal val="visible"/>
                                      </p:to>
                                    </p:set>
                                    <p:anim to="" calcmode="lin" valueType="num">
                                      <p:cBhvr>
                                        <p:cTn id="7" dur="1" fill="hold"/>
                                        <p:tgtEl>
                                          <p:spTgt spid="4608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iterate type="wd">
                                    <p:tmAbs val="300"/>
                                  </p:iterate>
                                  <p:childTnLst>
                                    <p:set>
                                      <p:cBhvr>
                                        <p:cTn id="11" dur="1" fill="hold">
                                          <p:stCondLst>
                                            <p:cond delay="299"/>
                                          </p:stCondLst>
                                        </p:cTn>
                                        <p:tgtEl>
                                          <p:spTgt spid="46083">
                                            <p:txEl>
                                              <p:pRg st="1" end="1"/>
                                            </p:txEl>
                                          </p:spTgt>
                                        </p:tgtEl>
                                        <p:attrNameLst>
                                          <p:attrName>style.visibility</p:attrName>
                                        </p:attrNameLst>
                                      </p:cBhvr>
                                      <p:to>
                                        <p:strVal val="visible"/>
                                      </p:to>
                                    </p:set>
                                    <p:anim to="" calcmode="lin" valueType="num">
                                      <p:cBhvr>
                                        <p:cTn id="12" dur="1" fill="hold"/>
                                        <p:tgtEl>
                                          <p:spTgt spid="4608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iterate type="wd">
                                    <p:tmAbs val="300"/>
                                  </p:iterate>
                                  <p:childTnLst>
                                    <p:set>
                                      <p:cBhvr>
                                        <p:cTn id="16" dur="1" fill="hold">
                                          <p:stCondLst>
                                            <p:cond delay="299"/>
                                          </p:stCondLst>
                                        </p:cTn>
                                        <p:tgtEl>
                                          <p:spTgt spid="46083">
                                            <p:txEl>
                                              <p:pRg st="2" end="2"/>
                                            </p:txEl>
                                          </p:spTgt>
                                        </p:tgtEl>
                                        <p:attrNameLst>
                                          <p:attrName>style.visibility</p:attrName>
                                        </p:attrNameLst>
                                      </p:cBhvr>
                                      <p:to>
                                        <p:strVal val="visible"/>
                                      </p:to>
                                    </p:set>
                                    <p:anim to="" calcmode="lin" valueType="num">
                                      <p:cBhvr>
                                        <p:cTn id="17" dur="1" fill="hold"/>
                                        <p:tgtEl>
                                          <p:spTgt spid="4608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iterate type="wd">
                                    <p:tmAbs val="300"/>
                                  </p:iterate>
                                  <p:childTnLst>
                                    <p:set>
                                      <p:cBhvr>
                                        <p:cTn id="21" dur="1" fill="hold">
                                          <p:stCondLst>
                                            <p:cond delay="299"/>
                                          </p:stCondLst>
                                        </p:cTn>
                                        <p:tgtEl>
                                          <p:spTgt spid="46083">
                                            <p:txEl>
                                              <p:pRg st="3" end="3"/>
                                            </p:txEl>
                                          </p:spTgt>
                                        </p:tgtEl>
                                        <p:attrNameLst>
                                          <p:attrName>style.visibility</p:attrName>
                                        </p:attrNameLst>
                                      </p:cBhvr>
                                      <p:to>
                                        <p:strVal val="visible"/>
                                      </p:to>
                                    </p:set>
                                    <p:anim to="" calcmode="lin" valueType="num">
                                      <p:cBhvr>
                                        <p:cTn id="22" dur="1" fill="hold"/>
                                        <p:tgtEl>
                                          <p:spTgt spid="4608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iterate type="wd">
                                    <p:tmAbs val="300"/>
                                  </p:iterate>
                                  <p:childTnLst>
                                    <p:set>
                                      <p:cBhvr>
                                        <p:cTn id="26" dur="1" fill="hold">
                                          <p:stCondLst>
                                            <p:cond delay="299"/>
                                          </p:stCondLst>
                                        </p:cTn>
                                        <p:tgtEl>
                                          <p:spTgt spid="46083">
                                            <p:txEl>
                                              <p:pRg st="4" end="4"/>
                                            </p:txEl>
                                          </p:spTgt>
                                        </p:tgtEl>
                                        <p:attrNameLst>
                                          <p:attrName>style.visibility</p:attrName>
                                        </p:attrNameLst>
                                      </p:cBhvr>
                                      <p:to>
                                        <p:strVal val="visible"/>
                                      </p:to>
                                    </p:set>
                                    <p:anim to="" calcmode="lin" valueType="num">
                                      <p:cBhvr>
                                        <p:cTn id="27" dur="1" fill="hold"/>
                                        <p:tgtEl>
                                          <p:spTgt spid="4608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Gases</a:t>
            </a:r>
            <a:endParaRPr lang="en-US" dirty="0"/>
          </a:p>
        </p:txBody>
      </p:sp>
      <p:sp>
        <p:nvSpPr>
          <p:cNvPr id="3" name="Text Placeholder 2"/>
          <p:cNvSpPr>
            <a:spLocks noGrp="1"/>
          </p:cNvSpPr>
          <p:nvPr>
            <p:ph type="body" idx="1"/>
          </p:nvPr>
        </p:nvSpPr>
        <p:spPr/>
        <p:txBody>
          <a:bodyPr/>
          <a:lstStyle/>
          <a:p>
            <a:r>
              <a:rPr lang="en-US" dirty="0" smtClean="0"/>
              <a:t>Unit 8, Day 9</a:t>
            </a:r>
            <a:endParaRPr lang="en-US" dirty="0"/>
          </a:p>
        </p:txBody>
      </p:sp>
      <p:sp>
        <p:nvSpPr>
          <p:cNvPr id="4" name="TextBox 3"/>
          <p:cNvSpPr txBox="1"/>
          <p:nvPr/>
        </p:nvSpPr>
        <p:spPr>
          <a:xfrm>
            <a:off x="3810000" y="5867400"/>
            <a:ext cx="5057795" cy="369332"/>
          </a:xfrm>
          <a:prstGeom prst="rect">
            <a:avLst/>
          </a:prstGeom>
          <a:noFill/>
        </p:spPr>
        <p:txBody>
          <a:bodyPr wrap="none" rtlCol="0">
            <a:spAutoFit/>
          </a:bodyPr>
          <a:lstStyle/>
          <a:p>
            <a:r>
              <a:rPr lang="en-US" dirty="0" smtClean="0"/>
              <a:t>The following slides are the product of Pearson.</a:t>
            </a:r>
            <a:endParaRPr lang="en-US" dirty="0"/>
          </a:p>
        </p:txBody>
      </p:sp>
    </p:spTree>
    <p:extLst>
      <p:ext uri="{BB962C8B-B14F-4D97-AF65-F5344CB8AC3E}">
        <p14:creationId xmlns:p14="http://schemas.microsoft.com/office/powerpoint/2010/main" val="24962889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18786" name="Rectangle 2"/>
          <p:cNvSpPr>
            <a:spLocks noGrp="1" noChangeArrowheads="1"/>
          </p:cNvSpPr>
          <p:nvPr>
            <p:ph type="title"/>
          </p:nvPr>
        </p:nvSpPr>
        <p:spPr>
          <a:xfrm>
            <a:off x="3276600" y="76200"/>
            <a:ext cx="5715000" cy="533400"/>
          </a:xfrm>
        </p:spPr>
        <p:txBody>
          <a:bodyPr/>
          <a:lstStyle/>
          <a:p>
            <a:pPr eaLnBrk="1" hangingPunct="1">
              <a:defRPr/>
            </a:pPr>
            <a:r>
              <a:rPr lang="en-US" altLang="en-US" smtClean="0"/>
              <a:t>Ideal Gases and Real Gases</a:t>
            </a:r>
          </a:p>
        </p:txBody>
      </p:sp>
      <p:sp>
        <p:nvSpPr>
          <p:cNvPr id="4100" name="Rectangle 3"/>
          <p:cNvSpPr>
            <a:spLocks noGrp="1" noChangeArrowheads="1"/>
          </p:cNvSpPr>
          <p:nvPr>
            <p:ph type="body" idx="1"/>
          </p:nvPr>
        </p:nvSpPr>
        <p:spPr>
          <a:xfrm>
            <a:off x="685800" y="1295400"/>
            <a:ext cx="7772400" cy="1524000"/>
          </a:xfrm>
        </p:spPr>
        <p:txBody>
          <a:bodyPr/>
          <a:lstStyle/>
          <a:p>
            <a:pPr marL="0" indent="0" eaLnBrk="1" hangingPunct="1"/>
            <a:r>
              <a:rPr lang="en-US" altLang="en-US" b="0" smtClean="0">
                <a:solidFill>
                  <a:schemeClr val="tx1"/>
                </a:solidFill>
              </a:rPr>
              <a:t>An ideal gas is one that follows the gas laws at all conditions of pressure and temperature.</a:t>
            </a:r>
          </a:p>
        </p:txBody>
      </p:sp>
      <p:sp>
        <p:nvSpPr>
          <p:cNvPr id="4101" name="Text Box 4"/>
          <p:cNvSpPr txBox="1">
            <a:spLocks noChangeArrowheads="1"/>
          </p:cNvSpPr>
          <p:nvPr/>
        </p:nvSpPr>
        <p:spPr bwMode="auto">
          <a:xfrm>
            <a:off x="762000" y="28956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spcBef>
                <a:spcPct val="50000"/>
              </a:spcBef>
              <a:buFontTx/>
              <a:buChar char="•"/>
            </a:pPr>
            <a:r>
              <a:rPr lang="en-US" altLang="en-US" sz="2800"/>
              <a:t>Its particles could have no volume.</a:t>
            </a:r>
          </a:p>
        </p:txBody>
      </p:sp>
    </p:spTree>
    <p:extLst>
      <p:ext uri="{BB962C8B-B14F-4D97-AF65-F5344CB8AC3E}">
        <p14:creationId xmlns:p14="http://schemas.microsoft.com/office/powerpoint/2010/main" val="22920061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20834" name="Rectangle 2"/>
          <p:cNvSpPr>
            <a:spLocks noGrp="1" noChangeArrowheads="1"/>
          </p:cNvSpPr>
          <p:nvPr>
            <p:ph type="title"/>
          </p:nvPr>
        </p:nvSpPr>
        <p:spPr>
          <a:xfrm>
            <a:off x="3276600" y="76200"/>
            <a:ext cx="5715000" cy="533400"/>
          </a:xfrm>
        </p:spPr>
        <p:txBody>
          <a:bodyPr/>
          <a:lstStyle/>
          <a:p>
            <a:pPr eaLnBrk="1" hangingPunct="1">
              <a:defRPr/>
            </a:pPr>
            <a:r>
              <a:rPr lang="en-US" altLang="en-US" smtClean="0"/>
              <a:t>Ideal Gases and Real Gases</a:t>
            </a:r>
          </a:p>
        </p:txBody>
      </p:sp>
      <p:sp>
        <p:nvSpPr>
          <p:cNvPr id="5124" name="Rectangle 3"/>
          <p:cNvSpPr>
            <a:spLocks noGrp="1" noChangeArrowheads="1"/>
          </p:cNvSpPr>
          <p:nvPr>
            <p:ph type="body" idx="1"/>
          </p:nvPr>
        </p:nvSpPr>
        <p:spPr>
          <a:xfrm>
            <a:off x="685800" y="1295400"/>
            <a:ext cx="7772400" cy="1524000"/>
          </a:xfrm>
        </p:spPr>
        <p:txBody>
          <a:bodyPr/>
          <a:lstStyle/>
          <a:p>
            <a:pPr marL="0" indent="0" eaLnBrk="1" hangingPunct="1"/>
            <a:r>
              <a:rPr lang="en-US" altLang="en-US" b="0" smtClean="0">
                <a:solidFill>
                  <a:schemeClr val="tx1"/>
                </a:solidFill>
              </a:rPr>
              <a:t>An ideal gas is one that follows the gas laws at all conditions of pressure and temperature.</a:t>
            </a:r>
          </a:p>
        </p:txBody>
      </p:sp>
      <p:sp>
        <p:nvSpPr>
          <p:cNvPr id="5125" name="Text Box 4"/>
          <p:cNvSpPr txBox="1">
            <a:spLocks noChangeArrowheads="1"/>
          </p:cNvSpPr>
          <p:nvPr/>
        </p:nvSpPr>
        <p:spPr bwMode="auto">
          <a:xfrm>
            <a:off x="762000" y="2895600"/>
            <a:ext cx="74676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spcBef>
                <a:spcPct val="50000"/>
              </a:spcBef>
              <a:buFontTx/>
              <a:buChar char="•"/>
            </a:pPr>
            <a:r>
              <a:rPr lang="en-US" altLang="en-US" sz="2800"/>
              <a:t>Its particles could have no volume.</a:t>
            </a:r>
          </a:p>
          <a:p>
            <a:pPr>
              <a:spcBef>
                <a:spcPct val="50000"/>
              </a:spcBef>
              <a:buFontTx/>
              <a:buChar char="•"/>
            </a:pPr>
            <a:r>
              <a:rPr lang="en-US" altLang="en-US" sz="2800"/>
              <a:t>There could be no attraction between particles in the gas.</a:t>
            </a:r>
          </a:p>
        </p:txBody>
      </p:sp>
    </p:spTree>
    <p:extLst>
      <p:ext uri="{BB962C8B-B14F-4D97-AF65-F5344CB8AC3E}">
        <p14:creationId xmlns:p14="http://schemas.microsoft.com/office/powerpoint/2010/main" val="6848906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22882" name="Rectangle 2"/>
          <p:cNvSpPr>
            <a:spLocks noGrp="1" noChangeArrowheads="1"/>
          </p:cNvSpPr>
          <p:nvPr>
            <p:ph type="title"/>
          </p:nvPr>
        </p:nvSpPr>
        <p:spPr>
          <a:xfrm>
            <a:off x="3276600" y="76200"/>
            <a:ext cx="5715000" cy="533400"/>
          </a:xfrm>
        </p:spPr>
        <p:txBody>
          <a:bodyPr/>
          <a:lstStyle/>
          <a:p>
            <a:pPr eaLnBrk="1" hangingPunct="1">
              <a:defRPr/>
            </a:pPr>
            <a:r>
              <a:rPr lang="en-US" altLang="en-US" smtClean="0"/>
              <a:t>Ideal Gases and Real Gases</a:t>
            </a:r>
          </a:p>
        </p:txBody>
      </p:sp>
      <p:sp>
        <p:nvSpPr>
          <p:cNvPr id="6148" name="Rectangle 3"/>
          <p:cNvSpPr>
            <a:spLocks noGrp="1" noChangeArrowheads="1"/>
          </p:cNvSpPr>
          <p:nvPr>
            <p:ph type="body" idx="1"/>
          </p:nvPr>
        </p:nvSpPr>
        <p:spPr>
          <a:xfrm>
            <a:off x="685800" y="1295400"/>
            <a:ext cx="7772400" cy="1143000"/>
          </a:xfrm>
        </p:spPr>
        <p:txBody>
          <a:bodyPr/>
          <a:lstStyle/>
          <a:p>
            <a:pPr marL="0" indent="0" eaLnBrk="1" hangingPunct="1"/>
            <a:r>
              <a:rPr lang="en-US" altLang="en-US" b="0" smtClean="0">
                <a:solidFill>
                  <a:schemeClr val="tx1"/>
                </a:solidFill>
              </a:rPr>
              <a:t>There is no gas for which these assumptions are true.</a:t>
            </a:r>
          </a:p>
        </p:txBody>
      </p:sp>
      <p:sp>
        <p:nvSpPr>
          <p:cNvPr id="6149" name="Text Box 4"/>
          <p:cNvSpPr txBox="1">
            <a:spLocks noChangeArrowheads="1"/>
          </p:cNvSpPr>
          <p:nvPr/>
        </p:nvSpPr>
        <p:spPr bwMode="auto">
          <a:xfrm>
            <a:off x="762000" y="24384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spcBef>
                <a:spcPct val="50000"/>
              </a:spcBef>
              <a:buFontTx/>
              <a:buChar char="•"/>
            </a:pPr>
            <a:r>
              <a:rPr lang="en-US" altLang="en-US" sz="2800"/>
              <a:t>So, an ideal gas does not exist.</a:t>
            </a:r>
          </a:p>
        </p:txBody>
      </p:sp>
    </p:spTree>
    <p:extLst>
      <p:ext uri="{BB962C8B-B14F-4D97-AF65-F5344CB8AC3E}">
        <p14:creationId xmlns:p14="http://schemas.microsoft.com/office/powerpoint/2010/main" val="19930824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24930" name="Rectangle 1026"/>
          <p:cNvSpPr>
            <a:spLocks noGrp="1" noChangeArrowheads="1"/>
          </p:cNvSpPr>
          <p:nvPr>
            <p:ph type="title"/>
          </p:nvPr>
        </p:nvSpPr>
        <p:spPr>
          <a:xfrm>
            <a:off x="3276600" y="76200"/>
            <a:ext cx="5715000" cy="533400"/>
          </a:xfrm>
        </p:spPr>
        <p:txBody>
          <a:bodyPr/>
          <a:lstStyle/>
          <a:p>
            <a:pPr eaLnBrk="1" hangingPunct="1">
              <a:defRPr/>
            </a:pPr>
            <a:r>
              <a:rPr lang="en-US" altLang="en-US" smtClean="0"/>
              <a:t>Ideal Gases and Real Gases</a:t>
            </a:r>
          </a:p>
        </p:txBody>
      </p:sp>
      <p:sp>
        <p:nvSpPr>
          <p:cNvPr id="7172" name="Rectangle 1027"/>
          <p:cNvSpPr>
            <a:spLocks noGrp="1" noChangeArrowheads="1"/>
          </p:cNvSpPr>
          <p:nvPr>
            <p:ph type="body" idx="1"/>
          </p:nvPr>
        </p:nvSpPr>
        <p:spPr>
          <a:xfrm>
            <a:off x="685800" y="1066800"/>
            <a:ext cx="7772400" cy="1143000"/>
          </a:xfrm>
        </p:spPr>
        <p:txBody>
          <a:bodyPr/>
          <a:lstStyle/>
          <a:p>
            <a:pPr marL="0" indent="0" eaLnBrk="1" hangingPunct="1"/>
            <a:r>
              <a:rPr lang="en-US" altLang="en-US" b="0" smtClean="0">
                <a:solidFill>
                  <a:schemeClr val="tx1"/>
                </a:solidFill>
              </a:rPr>
              <a:t>At many conditions of temperature and pressure, a real gas behaves very much like an ideal gas.</a:t>
            </a:r>
          </a:p>
        </p:txBody>
      </p:sp>
    </p:spTree>
    <p:extLst>
      <p:ext uri="{BB962C8B-B14F-4D97-AF65-F5344CB8AC3E}">
        <p14:creationId xmlns:p14="http://schemas.microsoft.com/office/powerpoint/2010/main" val="4821999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26978" name="Rectangle 2"/>
          <p:cNvSpPr>
            <a:spLocks noGrp="1" noChangeArrowheads="1"/>
          </p:cNvSpPr>
          <p:nvPr>
            <p:ph type="title"/>
          </p:nvPr>
        </p:nvSpPr>
        <p:spPr>
          <a:xfrm>
            <a:off x="3276600" y="76200"/>
            <a:ext cx="5715000" cy="533400"/>
          </a:xfrm>
        </p:spPr>
        <p:txBody>
          <a:bodyPr/>
          <a:lstStyle/>
          <a:p>
            <a:pPr eaLnBrk="1" hangingPunct="1">
              <a:defRPr/>
            </a:pPr>
            <a:r>
              <a:rPr lang="en-US" altLang="en-US" smtClean="0"/>
              <a:t>Ideal Gases and Real Gases</a:t>
            </a:r>
          </a:p>
        </p:txBody>
      </p:sp>
      <p:sp>
        <p:nvSpPr>
          <p:cNvPr id="8196" name="Rectangle 3"/>
          <p:cNvSpPr>
            <a:spLocks noGrp="1" noChangeArrowheads="1"/>
          </p:cNvSpPr>
          <p:nvPr>
            <p:ph type="body" idx="1"/>
          </p:nvPr>
        </p:nvSpPr>
        <p:spPr>
          <a:xfrm>
            <a:off x="685800" y="1066800"/>
            <a:ext cx="7772400" cy="1143000"/>
          </a:xfrm>
        </p:spPr>
        <p:txBody>
          <a:bodyPr/>
          <a:lstStyle/>
          <a:p>
            <a:pPr marL="0" indent="0" eaLnBrk="1" hangingPunct="1"/>
            <a:r>
              <a:rPr lang="en-US" altLang="en-US" b="0" smtClean="0">
                <a:solidFill>
                  <a:schemeClr val="tx1"/>
                </a:solidFill>
              </a:rPr>
              <a:t>At many conditions of temperature and pressure, a real gas behaves very much like an ideal gas.</a:t>
            </a:r>
          </a:p>
        </p:txBody>
      </p:sp>
      <p:sp>
        <p:nvSpPr>
          <p:cNvPr id="8197" name="Text Box 4"/>
          <p:cNvSpPr txBox="1">
            <a:spLocks noChangeArrowheads="1"/>
          </p:cNvSpPr>
          <p:nvPr/>
        </p:nvSpPr>
        <p:spPr bwMode="auto">
          <a:xfrm>
            <a:off x="762000" y="2743200"/>
            <a:ext cx="5257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spcBef>
                <a:spcPct val="50000"/>
              </a:spcBef>
              <a:buFontTx/>
              <a:buChar char="•"/>
            </a:pPr>
            <a:r>
              <a:rPr lang="en-US" altLang="en-US" sz="2800"/>
              <a:t>The particles in a real gas have volume.</a:t>
            </a:r>
          </a:p>
        </p:txBody>
      </p:sp>
    </p:spTree>
    <p:extLst>
      <p:ext uri="{BB962C8B-B14F-4D97-AF65-F5344CB8AC3E}">
        <p14:creationId xmlns:p14="http://schemas.microsoft.com/office/powerpoint/2010/main" val="2211598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 4:</a:t>
            </a:r>
            <a:endParaRPr lang="en-US" dirty="0"/>
          </a:p>
        </p:txBody>
      </p:sp>
      <p:sp>
        <p:nvSpPr>
          <p:cNvPr id="3" name="Content Placeholder 2"/>
          <p:cNvSpPr>
            <a:spLocks noGrp="1"/>
          </p:cNvSpPr>
          <p:nvPr>
            <p:ph idx="1"/>
          </p:nvPr>
        </p:nvSpPr>
        <p:spPr/>
        <p:txBody>
          <a:bodyPr>
            <a:normAutofit/>
          </a:bodyPr>
          <a:lstStyle/>
          <a:p>
            <a:r>
              <a:rPr lang="en-US" sz="2600" dirty="0" smtClean="0"/>
              <a:t>There are no forces of attraction or repulsion between gas molecules.</a:t>
            </a:r>
            <a:endParaRPr lang="en-US" sz="2600" dirty="0"/>
          </a:p>
        </p:txBody>
      </p:sp>
      <p:pic>
        <p:nvPicPr>
          <p:cNvPr id="5122" name="Picture 2" descr="http://3.bp.blogspot.com/_J6IlJ2vlmdI/TU_jSkq_deI/AAAAAAAAABM/HVU5L6dE7xo/s1600/inter+intra+for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2857500" cy="29432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85800" y="2426732"/>
            <a:ext cx="3535493" cy="3777734"/>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H="1">
            <a:off x="990600" y="2334399"/>
            <a:ext cx="3230693" cy="3870067"/>
          </a:xfrm>
          <a:prstGeom prst="line">
            <a:avLst/>
          </a:prstGeom>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1600200" y="6019800"/>
            <a:ext cx="1249060" cy="369332"/>
          </a:xfrm>
          <a:prstGeom prst="rect">
            <a:avLst/>
          </a:prstGeom>
          <a:noFill/>
        </p:spPr>
        <p:txBody>
          <a:bodyPr wrap="none" rtlCol="0">
            <a:spAutoFit/>
          </a:bodyPr>
          <a:lstStyle/>
          <a:p>
            <a:r>
              <a:rPr lang="en-US" dirty="0" smtClean="0"/>
              <a:t>No IMFs!!!</a:t>
            </a:r>
            <a:endParaRPr lang="en-US" dirty="0"/>
          </a:p>
        </p:txBody>
      </p:sp>
      <p:pic>
        <p:nvPicPr>
          <p:cNvPr id="5124" name="Picture 4" descr="http://kaffee.50webs.com/Science/images/KTG.gas.as.widely.spaced.particl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8703"/>
            <a:ext cx="3581400" cy="521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954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29026" name="Rectangle 1026"/>
          <p:cNvSpPr>
            <a:spLocks noGrp="1" noChangeArrowheads="1"/>
          </p:cNvSpPr>
          <p:nvPr>
            <p:ph type="title"/>
          </p:nvPr>
        </p:nvSpPr>
        <p:spPr>
          <a:xfrm>
            <a:off x="3276600" y="76200"/>
            <a:ext cx="5715000" cy="533400"/>
          </a:xfrm>
        </p:spPr>
        <p:txBody>
          <a:bodyPr/>
          <a:lstStyle/>
          <a:p>
            <a:pPr eaLnBrk="1" hangingPunct="1">
              <a:defRPr/>
            </a:pPr>
            <a:r>
              <a:rPr lang="en-US" altLang="en-US" smtClean="0"/>
              <a:t>Ideal Gases and Real Gases</a:t>
            </a:r>
          </a:p>
        </p:txBody>
      </p:sp>
      <p:sp>
        <p:nvSpPr>
          <p:cNvPr id="9220" name="Rectangle 1027"/>
          <p:cNvSpPr>
            <a:spLocks noGrp="1" noChangeArrowheads="1"/>
          </p:cNvSpPr>
          <p:nvPr>
            <p:ph type="body" idx="1"/>
          </p:nvPr>
        </p:nvSpPr>
        <p:spPr>
          <a:xfrm>
            <a:off x="685800" y="1066800"/>
            <a:ext cx="7772400" cy="1143000"/>
          </a:xfrm>
        </p:spPr>
        <p:txBody>
          <a:bodyPr/>
          <a:lstStyle/>
          <a:p>
            <a:pPr marL="0" indent="0" eaLnBrk="1" hangingPunct="1"/>
            <a:r>
              <a:rPr lang="en-US" altLang="en-US" b="0" smtClean="0">
                <a:solidFill>
                  <a:schemeClr val="tx1"/>
                </a:solidFill>
              </a:rPr>
              <a:t>At many conditions of temperature and pressure, a real gas behaves very much like an ideal gas.</a:t>
            </a:r>
          </a:p>
        </p:txBody>
      </p:sp>
      <p:sp>
        <p:nvSpPr>
          <p:cNvPr id="9221" name="Text Box 1028"/>
          <p:cNvSpPr txBox="1">
            <a:spLocks noChangeArrowheads="1"/>
          </p:cNvSpPr>
          <p:nvPr/>
        </p:nvSpPr>
        <p:spPr bwMode="auto">
          <a:xfrm>
            <a:off x="762000" y="2743200"/>
            <a:ext cx="52578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spcBef>
                <a:spcPct val="50000"/>
              </a:spcBef>
              <a:buFontTx/>
              <a:buChar char="•"/>
            </a:pPr>
            <a:r>
              <a:rPr lang="en-US" altLang="en-US" sz="2800"/>
              <a:t>The particles in a real gas have volume.</a:t>
            </a:r>
          </a:p>
          <a:p>
            <a:pPr>
              <a:spcBef>
                <a:spcPct val="50000"/>
              </a:spcBef>
              <a:buFontTx/>
              <a:buChar char="•"/>
            </a:pPr>
            <a:r>
              <a:rPr lang="en-US" altLang="en-US" sz="2800"/>
              <a:t>There are attractions between the particles.</a:t>
            </a:r>
          </a:p>
        </p:txBody>
      </p:sp>
    </p:spTree>
    <p:extLst>
      <p:ext uri="{BB962C8B-B14F-4D97-AF65-F5344CB8AC3E}">
        <p14:creationId xmlns:p14="http://schemas.microsoft.com/office/powerpoint/2010/main" val="6704941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31074" name="Rectangle 2"/>
          <p:cNvSpPr>
            <a:spLocks noGrp="1" noChangeArrowheads="1"/>
          </p:cNvSpPr>
          <p:nvPr>
            <p:ph type="title"/>
          </p:nvPr>
        </p:nvSpPr>
        <p:spPr>
          <a:xfrm>
            <a:off x="3276600" y="76200"/>
            <a:ext cx="5715000" cy="533400"/>
          </a:xfrm>
        </p:spPr>
        <p:txBody>
          <a:bodyPr/>
          <a:lstStyle/>
          <a:p>
            <a:pPr eaLnBrk="1" hangingPunct="1">
              <a:defRPr/>
            </a:pPr>
            <a:r>
              <a:rPr lang="en-US" altLang="en-US" smtClean="0"/>
              <a:t>Ideal Gases and Real Gases</a:t>
            </a:r>
          </a:p>
        </p:txBody>
      </p:sp>
      <p:sp>
        <p:nvSpPr>
          <p:cNvPr id="10244" name="Rectangle 3"/>
          <p:cNvSpPr>
            <a:spLocks noGrp="1" noChangeArrowheads="1"/>
          </p:cNvSpPr>
          <p:nvPr>
            <p:ph type="body" idx="1"/>
          </p:nvPr>
        </p:nvSpPr>
        <p:spPr>
          <a:xfrm>
            <a:off x="685800" y="1066800"/>
            <a:ext cx="7772400" cy="1143000"/>
          </a:xfrm>
        </p:spPr>
        <p:txBody>
          <a:bodyPr/>
          <a:lstStyle/>
          <a:p>
            <a:pPr marL="0" indent="0" eaLnBrk="1" hangingPunct="1"/>
            <a:r>
              <a:rPr lang="en-US" altLang="en-US" b="0" smtClean="0">
                <a:solidFill>
                  <a:schemeClr val="tx1"/>
                </a:solidFill>
              </a:rPr>
              <a:t>At many conditions of temperature and pressure, a real gas behaves very much like an ideal gas.</a:t>
            </a:r>
          </a:p>
        </p:txBody>
      </p:sp>
      <p:sp>
        <p:nvSpPr>
          <p:cNvPr id="10245" name="Text Box 4"/>
          <p:cNvSpPr txBox="1">
            <a:spLocks noChangeArrowheads="1"/>
          </p:cNvSpPr>
          <p:nvPr/>
        </p:nvSpPr>
        <p:spPr bwMode="auto">
          <a:xfrm>
            <a:off x="762000" y="2743200"/>
            <a:ext cx="52578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spcBef>
                <a:spcPct val="50000"/>
              </a:spcBef>
              <a:buFontTx/>
              <a:buChar char="•"/>
            </a:pPr>
            <a:r>
              <a:rPr lang="en-US" altLang="en-US" sz="2800"/>
              <a:t>The particles in a real gas have volume.</a:t>
            </a:r>
          </a:p>
          <a:p>
            <a:pPr>
              <a:spcBef>
                <a:spcPct val="50000"/>
              </a:spcBef>
              <a:buFontTx/>
              <a:buChar char="•"/>
            </a:pPr>
            <a:r>
              <a:rPr lang="en-US" altLang="en-US" sz="2800"/>
              <a:t>There are attractions between the particles.</a:t>
            </a:r>
          </a:p>
          <a:p>
            <a:pPr>
              <a:spcBef>
                <a:spcPct val="50000"/>
              </a:spcBef>
              <a:buFontTx/>
              <a:buChar char="•"/>
            </a:pPr>
            <a:r>
              <a:rPr lang="en-US" altLang="en-US" sz="2800"/>
              <a:t>Because of these attractions, a gas can condense, or even solidify, when it is compressed or cooled.</a:t>
            </a:r>
          </a:p>
        </p:txBody>
      </p:sp>
      <p:pic>
        <p:nvPicPr>
          <p:cNvPr id="10246" name="Picture 6" descr="0132525763_a431b"/>
          <p:cNvPicPr>
            <a:picLocks noChangeAspect="1" noChangeArrowheads="1"/>
          </p:cNvPicPr>
          <p:nvPr/>
        </p:nvPicPr>
        <p:blipFill>
          <a:blip r:embed="rId3">
            <a:extLst>
              <a:ext uri="{28A0092B-C50C-407E-A947-70E740481C1C}">
                <a14:useLocalDpi xmlns:a14="http://schemas.microsoft.com/office/drawing/2010/main" val="0"/>
              </a:ext>
            </a:extLst>
          </a:blip>
          <a:srcRect l="14769" r="14769"/>
          <a:stretch>
            <a:fillRect/>
          </a:stretch>
        </p:blipFill>
        <p:spPr bwMode="auto">
          <a:xfrm>
            <a:off x="6096000" y="2590800"/>
            <a:ext cx="26797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3104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1267" name="Text Box 5"/>
          <p:cNvSpPr txBox="1">
            <a:spLocks noChangeArrowheads="1"/>
          </p:cNvSpPr>
          <p:nvPr/>
        </p:nvSpPr>
        <p:spPr bwMode="auto">
          <a:xfrm>
            <a:off x="838200" y="1905000"/>
            <a:ext cx="75438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803275">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spcBef>
                <a:spcPct val="50000"/>
              </a:spcBef>
            </a:pPr>
            <a:r>
              <a:rPr lang="en-US" altLang="en-US"/>
              <a:t>Real gases differ most from an ideal gas at low temperatures and high pressures.</a:t>
            </a:r>
          </a:p>
        </p:txBody>
      </p:sp>
      <p:sp>
        <p:nvSpPr>
          <p:cNvPr id="36866" name="Rectangle 2"/>
          <p:cNvSpPr>
            <a:spLocks noGrp="1" noChangeArrowheads="1"/>
          </p:cNvSpPr>
          <p:nvPr>
            <p:ph type="title"/>
          </p:nvPr>
        </p:nvSpPr>
        <p:spPr>
          <a:xfrm>
            <a:off x="3276600" y="76200"/>
            <a:ext cx="5715000" cy="533400"/>
          </a:xfrm>
        </p:spPr>
        <p:txBody>
          <a:bodyPr/>
          <a:lstStyle/>
          <a:p>
            <a:pPr eaLnBrk="1" hangingPunct="1">
              <a:defRPr/>
            </a:pPr>
            <a:r>
              <a:rPr lang="en-US" altLang="en-US" smtClean="0"/>
              <a:t>Ideal Gases and Real Gases</a:t>
            </a:r>
          </a:p>
        </p:txBody>
      </p:sp>
      <p:pic>
        <p:nvPicPr>
          <p:cNvPr id="11269" name="Picture 4" descr="Chem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736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94789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2291" name="AutoShape 5"/>
          <p:cNvSpPr>
            <a:spLocks noChangeArrowheads="1"/>
          </p:cNvSpPr>
          <p:nvPr/>
        </p:nvSpPr>
        <p:spPr bwMode="auto">
          <a:xfrm>
            <a:off x="3429000" y="152400"/>
            <a:ext cx="2209800" cy="381000"/>
          </a:xfrm>
          <a:prstGeom prst="roundRect">
            <a:avLst>
              <a:gd name="adj" fmla="val 36667"/>
            </a:avLst>
          </a:prstGeom>
          <a:solidFill>
            <a:schemeClr val="bg1"/>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n-US" altLang="en-US" sz="2000" b="1">
                <a:solidFill>
                  <a:srgbClr val="874B98"/>
                </a:solidFill>
                <a:ea typeface="ヒラギノ角ゴ Pro W3" pitchFamily="28" charset="-128"/>
              </a:rPr>
              <a:t>Interpret</a:t>
            </a:r>
            <a:r>
              <a:rPr lang="en-US" altLang="en-US" sz="2000" b="1">
                <a:solidFill>
                  <a:srgbClr val="A35735"/>
                </a:solidFill>
                <a:ea typeface="ヒラギノ角ゴ Pro W3" pitchFamily="28" charset="-128"/>
              </a:rPr>
              <a:t> </a:t>
            </a:r>
            <a:r>
              <a:rPr lang="en-US" altLang="en-US" sz="2000">
                <a:solidFill>
                  <a:srgbClr val="658B92"/>
                </a:solidFill>
                <a:ea typeface="ヒラギノ角ゴ Pro W3" pitchFamily="28" charset="-128"/>
              </a:rPr>
              <a:t>Graphs</a:t>
            </a:r>
          </a:p>
        </p:txBody>
      </p:sp>
      <p:sp>
        <p:nvSpPr>
          <p:cNvPr id="12292" name="Text Box 6"/>
          <p:cNvSpPr txBox="1">
            <a:spLocks noChangeArrowheads="1"/>
          </p:cNvSpPr>
          <p:nvPr/>
        </p:nvSpPr>
        <p:spPr bwMode="auto">
          <a:xfrm>
            <a:off x="1066800" y="914400"/>
            <a:ext cx="6858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spcBef>
                <a:spcPct val="50000"/>
              </a:spcBef>
            </a:pPr>
            <a:r>
              <a:rPr lang="en-US" altLang="en-US"/>
              <a:t>This graph shows how real gases deviate from the ideal gas law at high pressures.</a:t>
            </a:r>
          </a:p>
        </p:txBody>
      </p:sp>
      <p:pic>
        <p:nvPicPr>
          <p:cNvPr id="12293" name="Picture 12" descr="432a"/>
          <p:cNvPicPr>
            <a:picLocks noChangeAspect="1" noChangeArrowheads="1"/>
          </p:cNvPicPr>
          <p:nvPr/>
        </p:nvPicPr>
        <p:blipFill>
          <a:blip r:embed="rId3">
            <a:extLst>
              <a:ext uri="{28A0092B-C50C-407E-A947-70E740481C1C}">
                <a14:useLocalDpi xmlns:a14="http://schemas.microsoft.com/office/drawing/2010/main" val="0"/>
              </a:ext>
            </a:extLst>
          </a:blip>
          <a:srcRect l="10667" r="11636"/>
          <a:stretch>
            <a:fillRect/>
          </a:stretch>
        </p:blipFill>
        <p:spPr bwMode="auto">
          <a:xfrm>
            <a:off x="914400" y="2514600"/>
            <a:ext cx="7021513"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8671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3315" name="Rectangle 3"/>
          <p:cNvSpPr>
            <a:spLocks noGrp="1" noChangeArrowheads="1"/>
          </p:cNvSpPr>
          <p:nvPr>
            <p:ph type="body" idx="1"/>
          </p:nvPr>
        </p:nvSpPr>
        <p:spPr>
          <a:xfrm>
            <a:off x="1219200" y="1981200"/>
            <a:ext cx="6629400" cy="4114800"/>
          </a:xfrm>
        </p:spPr>
        <p:txBody>
          <a:bodyPr/>
          <a:lstStyle/>
          <a:p>
            <a:pPr marL="0" indent="0" eaLnBrk="1" hangingPunct="1"/>
            <a:r>
              <a:rPr lang="en-US" altLang="en-US" smtClean="0">
                <a:solidFill>
                  <a:schemeClr val="tx1"/>
                </a:solidFill>
              </a:rPr>
              <a:t>What are the characteristics of an ideal gas?</a:t>
            </a:r>
          </a:p>
          <a:p>
            <a:pPr marL="0" indent="0" eaLnBrk="1" hangingPunct="1"/>
            <a:endParaRPr lang="en-US" altLang="en-US" smtClean="0">
              <a:solidFill>
                <a:schemeClr val="tx1"/>
              </a:solidFill>
            </a:endParaRPr>
          </a:p>
        </p:txBody>
      </p:sp>
      <p:pic>
        <p:nvPicPr>
          <p:cNvPr id="13316" name="Picture 7" descr="check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88" y="0"/>
            <a:ext cx="25511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5684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4339" name="Rectangle 1027"/>
          <p:cNvSpPr>
            <a:spLocks noGrp="1" noChangeArrowheads="1"/>
          </p:cNvSpPr>
          <p:nvPr>
            <p:ph type="body" idx="1"/>
          </p:nvPr>
        </p:nvSpPr>
        <p:spPr>
          <a:xfrm>
            <a:off x="1219200" y="1981200"/>
            <a:ext cx="6629400" cy="4114800"/>
          </a:xfrm>
        </p:spPr>
        <p:txBody>
          <a:bodyPr/>
          <a:lstStyle/>
          <a:p>
            <a:pPr marL="0" indent="0" eaLnBrk="1" hangingPunct="1"/>
            <a:r>
              <a:rPr lang="en-US" altLang="en-US" smtClean="0">
                <a:solidFill>
                  <a:schemeClr val="tx1"/>
                </a:solidFill>
              </a:rPr>
              <a:t>What are the characteristics of an ideal gas?</a:t>
            </a:r>
          </a:p>
          <a:p>
            <a:pPr marL="0" indent="0" eaLnBrk="1" hangingPunct="1"/>
            <a:endParaRPr lang="en-US" altLang="en-US" smtClean="0">
              <a:solidFill>
                <a:schemeClr val="tx1"/>
              </a:solidFill>
            </a:endParaRPr>
          </a:p>
        </p:txBody>
      </p:sp>
      <p:sp>
        <p:nvSpPr>
          <p:cNvPr id="14340" name="Text Box 1028"/>
          <p:cNvSpPr txBox="1">
            <a:spLocks noChangeArrowheads="1"/>
          </p:cNvSpPr>
          <p:nvPr/>
        </p:nvSpPr>
        <p:spPr bwMode="auto">
          <a:xfrm>
            <a:off x="1371600" y="3429000"/>
            <a:ext cx="6629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spcBef>
                <a:spcPct val="50000"/>
              </a:spcBef>
            </a:pPr>
            <a:r>
              <a:rPr lang="en-US" altLang="en-US" i="1"/>
              <a:t>The particles of an ideal gas have no volume, and there is no attraction between them.</a:t>
            </a:r>
          </a:p>
        </p:txBody>
      </p:sp>
      <p:pic>
        <p:nvPicPr>
          <p:cNvPr id="14341" name="Picture 1031" descr="check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88" y="0"/>
            <a:ext cx="25511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2234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5363" name="Rectangle 2"/>
          <p:cNvSpPr>
            <a:spLocks noGrp="1" noChangeArrowheads="1"/>
          </p:cNvSpPr>
          <p:nvPr>
            <p:ph type="body" sz="half" idx="1"/>
          </p:nvPr>
        </p:nvSpPr>
        <p:spPr>
          <a:xfrm>
            <a:off x="381000" y="1143000"/>
            <a:ext cx="8382000" cy="1981200"/>
          </a:xfrm>
        </p:spPr>
        <p:txBody>
          <a:bodyPr/>
          <a:lstStyle/>
          <a:p>
            <a:pPr marL="0" indent="0" eaLnBrk="1" hangingPunct="1"/>
            <a:r>
              <a:rPr lang="en-US" altLang="en-US" smtClean="0">
                <a:solidFill>
                  <a:schemeClr val="tx1"/>
                </a:solidFill>
              </a:rPr>
              <a:t>Certain types of fog machines use dry ice and water to create stage fog. What phase changes occur when stage fog is made?</a:t>
            </a:r>
            <a:endParaRPr lang="en-US" altLang="en-US" sz="2800" smtClean="0">
              <a:solidFill>
                <a:schemeClr val="tx1"/>
              </a:solidFill>
            </a:endParaRPr>
          </a:p>
        </p:txBody>
      </p:sp>
      <p:sp>
        <p:nvSpPr>
          <p:cNvPr id="15364" name="AutoShape 3"/>
          <p:cNvSpPr>
            <a:spLocks noChangeArrowheads="1"/>
          </p:cNvSpPr>
          <p:nvPr/>
        </p:nvSpPr>
        <p:spPr bwMode="auto">
          <a:xfrm>
            <a:off x="3429000" y="152400"/>
            <a:ext cx="2209800" cy="304800"/>
          </a:xfrm>
          <a:prstGeom prst="roundRect">
            <a:avLst>
              <a:gd name="adj" fmla="val 36667"/>
            </a:avLst>
          </a:prstGeom>
          <a:solidFill>
            <a:srgbClr val="A3B53D"/>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n-US" altLang="en-US" sz="1600" b="1">
                <a:solidFill>
                  <a:schemeClr val="bg1"/>
                </a:solidFill>
                <a:ea typeface="ヒラギノ角ゴ Pro W3" pitchFamily="28" charset="-128"/>
              </a:rPr>
              <a:t>CHEMISTRY</a:t>
            </a:r>
            <a:r>
              <a:rPr lang="en-US" altLang="en-US" sz="2000" b="1">
                <a:solidFill>
                  <a:srgbClr val="874B98"/>
                </a:solidFill>
                <a:ea typeface="ヒラギノ角ゴ Pro W3" pitchFamily="28" charset="-128"/>
              </a:rPr>
              <a:t> </a:t>
            </a:r>
            <a:r>
              <a:rPr lang="en-US" altLang="en-US" sz="2000" b="1">
                <a:solidFill>
                  <a:srgbClr val="B54C8C"/>
                </a:solidFill>
                <a:ea typeface="ヒラギノ角ゴ Pro W3" pitchFamily="28" charset="-128"/>
              </a:rPr>
              <a:t>&amp;</a:t>
            </a:r>
            <a:r>
              <a:rPr lang="en-US" altLang="en-US" sz="1600" b="1">
                <a:solidFill>
                  <a:srgbClr val="874B98"/>
                </a:solidFill>
                <a:ea typeface="ヒラギノ角ゴ Pro W3" pitchFamily="28" charset="-128"/>
              </a:rPr>
              <a:t> </a:t>
            </a:r>
            <a:r>
              <a:rPr lang="en-US" altLang="en-US" sz="1600" b="1">
                <a:solidFill>
                  <a:schemeClr val="bg1"/>
                </a:solidFill>
                <a:ea typeface="ヒラギノ角ゴ Pro W3" pitchFamily="28" charset="-128"/>
              </a:rPr>
              <a:t>YOU</a:t>
            </a:r>
            <a:endParaRPr lang="en-US" altLang="en-US" sz="1600" b="1">
              <a:solidFill>
                <a:srgbClr val="658B92"/>
              </a:solidFill>
              <a:ea typeface="ヒラギノ角ゴ Pro W3" pitchFamily="28" charset="-128"/>
            </a:endParaRPr>
          </a:p>
        </p:txBody>
      </p:sp>
    </p:spTree>
    <p:extLst>
      <p:ext uri="{BB962C8B-B14F-4D97-AF65-F5344CB8AC3E}">
        <p14:creationId xmlns:p14="http://schemas.microsoft.com/office/powerpoint/2010/main" val="37876134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6387" name="Rectangle 1026"/>
          <p:cNvSpPr>
            <a:spLocks noGrp="1" noChangeArrowheads="1"/>
          </p:cNvSpPr>
          <p:nvPr>
            <p:ph type="body" sz="half" idx="1"/>
          </p:nvPr>
        </p:nvSpPr>
        <p:spPr>
          <a:xfrm>
            <a:off x="381000" y="1143000"/>
            <a:ext cx="8382000" cy="1981200"/>
          </a:xfrm>
        </p:spPr>
        <p:txBody>
          <a:bodyPr/>
          <a:lstStyle/>
          <a:p>
            <a:pPr marL="0" indent="0" eaLnBrk="1" hangingPunct="1"/>
            <a:r>
              <a:rPr lang="en-US" altLang="en-US" smtClean="0">
                <a:solidFill>
                  <a:schemeClr val="tx1"/>
                </a:solidFill>
              </a:rPr>
              <a:t>Certain types of fog machines use dry ice and water to create stage fog. What phase changes occur when stage fog is made?</a:t>
            </a:r>
            <a:endParaRPr lang="en-US" altLang="en-US" sz="2800" smtClean="0">
              <a:solidFill>
                <a:schemeClr val="tx1"/>
              </a:solidFill>
            </a:endParaRPr>
          </a:p>
        </p:txBody>
      </p:sp>
      <p:sp>
        <p:nvSpPr>
          <p:cNvPr id="16388" name="AutoShape 1027"/>
          <p:cNvSpPr>
            <a:spLocks noChangeArrowheads="1"/>
          </p:cNvSpPr>
          <p:nvPr/>
        </p:nvSpPr>
        <p:spPr bwMode="auto">
          <a:xfrm>
            <a:off x="3429000" y="152400"/>
            <a:ext cx="2209800" cy="304800"/>
          </a:xfrm>
          <a:prstGeom prst="roundRect">
            <a:avLst>
              <a:gd name="adj" fmla="val 36667"/>
            </a:avLst>
          </a:prstGeom>
          <a:solidFill>
            <a:srgbClr val="A3B53D"/>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n-US" altLang="en-US" sz="1600" b="1">
                <a:solidFill>
                  <a:schemeClr val="bg1"/>
                </a:solidFill>
                <a:ea typeface="ヒラギノ角ゴ Pro W3" pitchFamily="28" charset="-128"/>
              </a:rPr>
              <a:t>CHEMISTRY</a:t>
            </a:r>
            <a:r>
              <a:rPr lang="en-US" altLang="en-US" sz="2000" b="1">
                <a:solidFill>
                  <a:srgbClr val="874B98"/>
                </a:solidFill>
                <a:ea typeface="ヒラギノ角ゴ Pro W3" pitchFamily="28" charset="-128"/>
              </a:rPr>
              <a:t> </a:t>
            </a:r>
            <a:r>
              <a:rPr lang="en-US" altLang="en-US" sz="2000" b="1">
                <a:solidFill>
                  <a:srgbClr val="B54C8C"/>
                </a:solidFill>
                <a:ea typeface="ヒラギノ角ゴ Pro W3" pitchFamily="28" charset="-128"/>
              </a:rPr>
              <a:t>&amp;</a:t>
            </a:r>
            <a:r>
              <a:rPr lang="en-US" altLang="en-US" sz="1600" b="1">
                <a:solidFill>
                  <a:srgbClr val="874B98"/>
                </a:solidFill>
                <a:ea typeface="ヒラギノ角ゴ Pro W3" pitchFamily="28" charset="-128"/>
              </a:rPr>
              <a:t> </a:t>
            </a:r>
            <a:r>
              <a:rPr lang="en-US" altLang="en-US" sz="1600" b="1">
                <a:solidFill>
                  <a:schemeClr val="bg1"/>
                </a:solidFill>
                <a:ea typeface="ヒラギノ角ゴ Pro W3" pitchFamily="28" charset="-128"/>
              </a:rPr>
              <a:t>YOU</a:t>
            </a:r>
            <a:endParaRPr lang="en-US" altLang="en-US" sz="1600" b="1">
              <a:solidFill>
                <a:srgbClr val="658B92"/>
              </a:solidFill>
              <a:ea typeface="ヒラギノ角ゴ Pro W3" pitchFamily="28" charset="-128"/>
            </a:endParaRPr>
          </a:p>
        </p:txBody>
      </p:sp>
      <p:sp>
        <p:nvSpPr>
          <p:cNvPr id="16389" name="Text Box 1028"/>
          <p:cNvSpPr txBox="1">
            <a:spLocks noChangeArrowheads="1"/>
          </p:cNvSpPr>
          <p:nvPr/>
        </p:nvSpPr>
        <p:spPr bwMode="auto">
          <a:xfrm>
            <a:off x="457200" y="2971800"/>
            <a:ext cx="70104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spcBef>
                <a:spcPct val="50000"/>
              </a:spcBef>
            </a:pPr>
            <a:r>
              <a:rPr lang="en-US" altLang="en-US"/>
              <a:t>Dry ice doesn’t melt</a:t>
            </a:r>
            <a:r>
              <a:rPr lang="en-US" altLang="en-US">
                <a:cs typeface="Arial" charset="0"/>
              </a:rPr>
              <a:t>—it sublimes. As solid carbon dioxide changes to gas, water vapor in the air condenses and forms a white fog. Dry ice can exist because gases don’t obey the assumptions of kinetic theory at all conditions.</a:t>
            </a:r>
          </a:p>
        </p:txBody>
      </p:sp>
    </p:spTree>
    <p:extLst>
      <p:ext uri="{BB962C8B-B14F-4D97-AF65-F5344CB8AC3E}">
        <p14:creationId xmlns:p14="http://schemas.microsoft.com/office/powerpoint/2010/main" val="1653271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51202" name="Rectangle 2"/>
          <p:cNvSpPr>
            <a:spLocks noGrp="1" noChangeArrowheads="1"/>
          </p:cNvSpPr>
          <p:nvPr>
            <p:ph type="title"/>
          </p:nvPr>
        </p:nvSpPr>
        <p:spPr>
          <a:xfrm>
            <a:off x="3276600" y="76200"/>
            <a:ext cx="4945063" cy="533400"/>
          </a:xfrm>
        </p:spPr>
        <p:txBody>
          <a:bodyPr/>
          <a:lstStyle/>
          <a:p>
            <a:pPr eaLnBrk="1" hangingPunct="1">
              <a:defRPr/>
            </a:pPr>
            <a:r>
              <a:rPr lang="en-US" altLang="en-US" smtClean="0"/>
              <a:t>Key Concepts and Key Equation</a:t>
            </a:r>
          </a:p>
        </p:txBody>
      </p:sp>
      <p:sp>
        <p:nvSpPr>
          <p:cNvPr id="17412" name="Rectangle 3"/>
          <p:cNvSpPr>
            <a:spLocks noGrp="1" noChangeArrowheads="1"/>
          </p:cNvSpPr>
          <p:nvPr>
            <p:ph type="body" idx="1"/>
          </p:nvPr>
        </p:nvSpPr>
        <p:spPr>
          <a:xfrm>
            <a:off x="1371600" y="1447800"/>
            <a:ext cx="7391400" cy="1066800"/>
          </a:xfrm>
        </p:spPr>
        <p:txBody>
          <a:bodyPr>
            <a:normAutofit fontScale="85000" lnSpcReduction="20000"/>
          </a:bodyPr>
          <a:lstStyle/>
          <a:p>
            <a:pPr marL="0" indent="0" eaLnBrk="1" hangingPunct="1">
              <a:spcBef>
                <a:spcPct val="50000"/>
              </a:spcBef>
            </a:pPr>
            <a:r>
              <a:rPr lang="en-US" altLang="en-US" sz="2800" b="0" smtClean="0">
                <a:solidFill>
                  <a:schemeClr val="tx1"/>
                </a:solidFill>
              </a:rPr>
              <a:t>When the pressure, volume, and temperature of a contained gas are known, you can use the ideal gas law to calculate the number of moles of the gas.</a:t>
            </a:r>
            <a:endParaRPr lang="en-US" altLang="en-US" sz="2800" b="0" smtClean="0">
              <a:solidFill>
                <a:schemeClr val="tx1"/>
              </a:solidFill>
              <a:cs typeface="Arial" charset="0"/>
            </a:endParaRPr>
          </a:p>
        </p:txBody>
      </p:sp>
      <p:pic>
        <p:nvPicPr>
          <p:cNvPr id="17413" name="Picture 4" descr="Chem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524000"/>
            <a:ext cx="736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5"/>
          <p:cNvSpPr>
            <a:spLocks noChangeArrowheads="1"/>
          </p:cNvSpPr>
          <p:nvPr/>
        </p:nvSpPr>
        <p:spPr bwMode="auto">
          <a:xfrm>
            <a:off x="1371600" y="3505200"/>
            <a:ext cx="7391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3200" b="1">
                <a:solidFill>
                  <a:srgbClr val="A3573F"/>
                </a:solidFill>
                <a:latin typeface="Arial" charset="0"/>
                <a:ea typeface="ＭＳ Ｐゴシック" pitchFamily="34" charset="-128"/>
              </a:defRPr>
            </a:lvl1pPr>
            <a:lvl2pPr marL="742950" indent="-285750">
              <a:spcBef>
                <a:spcPct val="20000"/>
              </a:spcBef>
              <a:defRPr sz="3200">
                <a:solidFill>
                  <a:schemeClr val="tx1"/>
                </a:solidFill>
                <a:latin typeface="Arial" charset="0"/>
                <a:ea typeface="ＭＳ Ｐゴシック" pitchFamily="34" charset="-128"/>
              </a:defRPr>
            </a:lvl2pPr>
            <a:lvl3pPr marL="1143000" indent="-228600">
              <a:spcBef>
                <a:spcPct val="20000"/>
              </a:spcBef>
              <a:buChar char="•"/>
              <a:defRPr sz="2800">
                <a:solidFill>
                  <a:schemeClr val="tx1"/>
                </a:solidFill>
                <a:latin typeface="Arial" charset="0"/>
                <a:ea typeface="ＭＳ Ｐゴシック" pitchFamily="34" charset="-128"/>
              </a:defRPr>
            </a:lvl3pPr>
            <a:lvl4pPr marL="1600200" indent="-228600">
              <a:spcBef>
                <a:spcPct val="20000"/>
              </a:spcBef>
              <a:buChar char="–"/>
              <a:defRPr sz="2800">
                <a:solidFill>
                  <a:schemeClr val="tx1"/>
                </a:solidFill>
                <a:latin typeface="Arial" charset="0"/>
                <a:ea typeface="ＭＳ Ｐゴシック" pitchFamily="34" charset="-128"/>
              </a:defRPr>
            </a:lvl4pPr>
            <a:lvl5pPr marL="2057400" indent="-228600">
              <a:spcBef>
                <a:spcPct val="20000"/>
              </a:spcBef>
              <a:buChar char="»"/>
              <a:defRPr sz="28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8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8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8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800">
                <a:solidFill>
                  <a:schemeClr val="tx1"/>
                </a:solidFill>
                <a:latin typeface="Arial" charset="0"/>
                <a:ea typeface="ＭＳ Ｐゴシック" pitchFamily="34" charset="-128"/>
              </a:defRPr>
            </a:lvl9pPr>
          </a:lstStyle>
          <a:p>
            <a:pPr eaLnBrk="1" hangingPunct="1">
              <a:spcBef>
                <a:spcPct val="50000"/>
              </a:spcBef>
            </a:pPr>
            <a:r>
              <a:rPr lang="en-US" altLang="en-US" sz="2800" b="0">
                <a:solidFill>
                  <a:schemeClr val="tx1"/>
                </a:solidFill>
              </a:rPr>
              <a:t>Real gases differ most from an ideal gas at low temperatures and high pressures.</a:t>
            </a:r>
            <a:endParaRPr lang="en-US" altLang="en-US" sz="2800" b="0">
              <a:solidFill>
                <a:schemeClr val="tx1"/>
              </a:solidFill>
              <a:cs typeface="Arial" charset="0"/>
            </a:endParaRPr>
          </a:p>
        </p:txBody>
      </p:sp>
      <p:pic>
        <p:nvPicPr>
          <p:cNvPr id="17415" name="Picture 6" descr="Chem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3581400"/>
            <a:ext cx="736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descr="Chem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953000"/>
            <a:ext cx="736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8"/>
          <p:cNvSpPr>
            <a:spLocks noChangeArrowheads="1"/>
          </p:cNvSpPr>
          <p:nvPr/>
        </p:nvSpPr>
        <p:spPr bwMode="auto">
          <a:xfrm>
            <a:off x="1371600" y="4876800"/>
            <a:ext cx="7391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defRPr sz="3200" b="1">
                <a:solidFill>
                  <a:srgbClr val="A3573F"/>
                </a:solidFill>
                <a:latin typeface="Arial" charset="0"/>
                <a:ea typeface="ＭＳ Ｐゴシック" pitchFamily="34" charset="-128"/>
              </a:defRPr>
            </a:lvl1pPr>
            <a:lvl2pPr marL="742950" indent="-285750">
              <a:spcBef>
                <a:spcPct val="20000"/>
              </a:spcBef>
              <a:defRPr sz="3200">
                <a:solidFill>
                  <a:schemeClr val="tx1"/>
                </a:solidFill>
                <a:latin typeface="Arial" charset="0"/>
                <a:ea typeface="ＭＳ Ｐゴシック" pitchFamily="34" charset="-128"/>
              </a:defRPr>
            </a:lvl2pPr>
            <a:lvl3pPr marL="1143000" indent="-228600">
              <a:spcBef>
                <a:spcPct val="20000"/>
              </a:spcBef>
              <a:buChar char="•"/>
              <a:defRPr sz="2800">
                <a:solidFill>
                  <a:schemeClr val="tx1"/>
                </a:solidFill>
                <a:latin typeface="Arial" charset="0"/>
                <a:ea typeface="ＭＳ Ｐゴシック" pitchFamily="34" charset="-128"/>
              </a:defRPr>
            </a:lvl3pPr>
            <a:lvl4pPr marL="1600200" indent="-228600">
              <a:spcBef>
                <a:spcPct val="20000"/>
              </a:spcBef>
              <a:buChar char="–"/>
              <a:defRPr sz="2800">
                <a:solidFill>
                  <a:schemeClr val="tx1"/>
                </a:solidFill>
                <a:latin typeface="Arial" charset="0"/>
                <a:ea typeface="ＭＳ Ｐゴシック" pitchFamily="34" charset="-128"/>
              </a:defRPr>
            </a:lvl4pPr>
            <a:lvl5pPr marL="2057400" indent="-228600">
              <a:spcBef>
                <a:spcPct val="20000"/>
              </a:spcBef>
              <a:buChar char="»"/>
              <a:defRPr sz="28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8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8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8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800">
                <a:solidFill>
                  <a:schemeClr val="tx1"/>
                </a:solidFill>
                <a:latin typeface="Arial" charset="0"/>
                <a:ea typeface="ＭＳ Ｐゴシック" pitchFamily="34" charset="-128"/>
              </a:defRPr>
            </a:lvl9pPr>
          </a:lstStyle>
          <a:p>
            <a:pPr eaLnBrk="1" hangingPunct="1">
              <a:spcBef>
                <a:spcPct val="50000"/>
              </a:spcBef>
            </a:pPr>
            <a:r>
              <a:rPr lang="en-US" altLang="en-US" sz="2800" b="0">
                <a:solidFill>
                  <a:schemeClr val="tx1"/>
                </a:solidFill>
              </a:rPr>
              <a:t>Key Equation: ideal gas law</a:t>
            </a:r>
          </a:p>
          <a:p>
            <a:pPr algn="ctr" eaLnBrk="1" hangingPunct="1">
              <a:spcBef>
                <a:spcPct val="50000"/>
              </a:spcBef>
            </a:pPr>
            <a:r>
              <a:rPr lang="en-US" altLang="en-US" sz="2800" b="0" i="1">
                <a:solidFill>
                  <a:schemeClr val="tx1"/>
                </a:solidFill>
                <a:cs typeface="Arial" charset="0"/>
              </a:rPr>
              <a:t>P </a:t>
            </a:r>
            <a:r>
              <a:rPr lang="en-US" altLang="en-US" sz="2800" b="0">
                <a:solidFill>
                  <a:schemeClr val="tx1"/>
                </a:solidFill>
                <a:cs typeface="Arial" charset="0"/>
                <a:sym typeface="Symbol" pitchFamily="18" charset="2"/>
              </a:rPr>
              <a:t> </a:t>
            </a:r>
            <a:r>
              <a:rPr lang="en-US" altLang="en-US" sz="2800" b="0" i="1">
                <a:solidFill>
                  <a:schemeClr val="tx1"/>
                </a:solidFill>
                <a:cs typeface="Arial" charset="0"/>
                <a:sym typeface="Symbol" pitchFamily="18" charset="2"/>
              </a:rPr>
              <a:t>V</a:t>
            </a:r>
            <a:r>
              <a:rPr lang="en-US" altLang="en-US" sz="2800" b="0">
                <a:solidFill>
                  <a:schemeClr val="tx1"/>
                </a:solidFill>
                <a:cs typeface="Arial" charset="0"/>
                <a:sym typeface="Symbol" pitchFamily="18" charset="2"/>
              </a:rPr>
              <a:t> = </a:t>
            </a:r>
            <a:r>
              <a:rPr lang="en-US" altLang="en-US" sz="2800" b="0" i="1">
                <a:solidFill>
                  <a:schemeClr val="tx1"/>
                </a:solidFill>
                <a:cs typeface="Arial" charset="0"/>
                <a:sym typeface="Symbol" pitchFamily="18" charset="2"/>
              </a:rPr>
              <a:t>n</a:t>
            </a:r>
            <a:r>
              <a:rPr lang="en-US" altLang="en-US" sz="2800" b="0">
                <a:solidFill>
                  <a:schemeClr val="tx1"/>
                </a:solidFill>
                <a:cs typeface="Arial" charset="0"/>
                <a:sym typeface="Symbol" pitchFamily="18" charset="2"/>
              </a:rPr>
              <a:t>  </a:t>
            </a:r>
            <a:r>
              <a:rPr lang="en-US" altLang="en-US" sz="2800" b="0" i="1">
                <a:solidFill>
                  <a:schemeClr val="tx1"/>
                </a:solidFill>
                <a:cs typeface="Arial" charset="0"/>
                <a:sym typeface="Symbol" pitchFamily="18" charset="2"/>
              </a:rPr>
              <a:t>R</a:t>
            </a:r>
            <a:r>
              <a:rPr lang="en-US" altLang="en-US" sz="2800" b="0">
                <a:solidFill>
                  <a:schemeClr val="tx1"/>
                </a:solidFill>
                <a:cs typeface="Arial" charset="0"/>
                <a:sym typeface="Symbol" pitchFamily="18" charset="2"/>
              </a:rPr>
              <a:t>  </a:t>
            </a:r>
            <a:r>
              <a:rPr lang="en-US" altLang="en-US" sz="2800" b="0" i="1">
                <a:solidFill>
                  <a:schemeClr val="tx1"/>
                </a:solidFill>
                <a:cs typeface="Arial" charset="0"/>
                <a:sym typeface="Symbol" pitchFamily="18" charset="2"/>
              </a:rPr>
              <a:t>T</a:t>
            </a:r>
            <a:r>
              <a:rPr lang="en-US" altLang="en-US" sz="2800" b="0">
                <a:solidFill>
                  <a:schemeClr val="tx1"/>
                </a:solidFill>
                <a:cs typeface="Arial" charset="0"/>
                <a:sym typeface="Symbol" pitchFamily="18" charset="2"/>
              </a:rPr>
              <a:t> or </a:t>
            </a:r>
            <a:r>
              <a:rPr lang="en-US" altLang="en-US" sz="2800" b="0" i="1">
                <a:solidFill>
                  <a:schemeClr val="tx1"/>
                </a:solidFill>
                <a:cs typeface="Arial" charset="0"/>
                <a:sym typeface="Symbol" pitchFamily="18" charset="2"/>
              </a:rPr>
              <a:t>PV</a:t>
            </a:r>
            <a:r>
              <a:rPr lang="en-US" altLang="en-US" sz="2800" b="0">
                <a:solidFill>
                  <a:schemeClr val="tx1"/>
                </a:solidFill>
                <a:cs typeface="Arial" charset="0"/>
                <a:sym typeface="Symbol" pitchFamily="18" charset="2"/>
              </a:rPr>
              <a:t> = </a:t>
            </a:r>
            <a:r>
              <a:rPr lang="en-US" altLang="en-US" sz="2800" b="0" i="1">
                <a:solidFill>
                  <a:schemeClr val="tx1"/>
                </a:solidFill>
                <a:cs typeface="Arial" charset="0"/>
                <a:sym typeface="Symbol" pitchFamily="18" charset="2"/>
              </a:rPr>
              <a:t>nRT</a:t>
            </a:r>
            <a:endParaRPr lang="en-US" altLang="en-US" sz="2800" b="0">
              <a:solidFill>
                <a:schemeClr val="tx1"/>
              </a:solidFill>
              <a:cs typeface="Arial" charset="0"/>
              <a:sym typeface="Symbol" pitchFamily="18" charset="2"/>
            </a:endParaRPr>
          </a:p>
        </p:txBody>
      </p:sp>
    </p:spTree>
    <p:extLst>
      <p:ext uri="{BB962C8B-B14F-4D97-AF65-F5344CB8AC3E}">
        <p14:creationId xmlns:p14="http://schemas.microsoft.com/office/powerpoint/2010/main" val="21191665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8435" name="Rectangle 1026"/>
          <p:cNvSpPr>
            <a:spLocks noGrp="1" noChangeArrowheads="1"/>
          </p:cNvSpPr>
          <p:nvPr>
            <p:ph type="body" idx="1"/>
          </p:nvPr>
        </p:nvSpPr>
        <p:spPr>
          <a:xfrm>
            <a:off x="838200" y="838200"/>
            <a:ext cx="7772400" cy="762000"/>
          </a:xfrm>
        </p:spPr>
        <p:txBody>
          <a:bodyPr/>
          <a:lstStyle/>
          <a:p>
            <a:pPr eaLnBrk="1" hangingPunct="1"/>
            <a:r>
              <a:rPr lang="en-US" altLang="en-US" smtClean="0">
                <a:solidFill>
                  <a:schemeClr val="tx1"/>
                </a:solidFill>
              </a:rPr>
              <a:t>Kinetic Theory</a:t>
            </a:r>
          </a:p>
        </p:txBody>
      </p:sp>
      <p:sp>
        <p:nvSpPr>
          <p:cNvPr id="18436" name="AutoShape 1027"/>
          <p:cNvSpPr>
            <a:spLocks noChangeArrowheads="1"/>
          </p:cNvSpPr>
          <p:nvPr/>
        </p:nvSpPr>
        <p:spPr bwMode="auto">
          <a:xfrm>
            <a:off x="3352800" y="152400"/>
            <a:ext cx="1447800" cy="381000"/>
          </a:xfrm>
          <a:prstGeom prst="roundRect">
            <a:avLst>
              <a:gd name="adj" fmla="val 36667"/>
            </a:avLst>
          </a:prstGeom>
          <a:solidFill>
            <a:schemeClr val="bg1"/>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lgn="ctr"/>
            <a:r>
              <a:rPr lang="en-US" altLang="en-US" sz="2000" b="1">
                <a:solidFill>
                  <a:srgbClr val="EA6F1E"/>
                </a:solidFill>
                <a:ea typeface="ヒラギノ角ゴ Pro W3" pitchFamily="28" charset="-128"/>
              </a:rPr>
              <a:t>BIG</a:t>
            </a:r>
            <a:r>
              <a:rPr lang="en-US" altLang="en-US" sz="2000" b="1">
                <a:solidFill>
                  <a:srgbClr val="874B98"/>
                </a:solidFill>
                <a:ea typeface="ヒラギノ角ゴ Pro W3" pitchFamily="28" charset="-128"/>
              </a:rPr>
              <a:t> </a:t>
            </a:r>
            <a:r>
              <a:rPr lang="en-US" altLang="en-US" sz="2000">
                <a:solidFill>
                  <a:srgbClr val="793A7A"/>
                </a:solidFill>
                <a:ea typeface="ヒラギノ角ゴ Pro W3" pitchFamily="28" charset="-128"/>
              </a:rPr>
              <a:t>IDEA</a:t>
            </a:r>
            <a:endParaRPr lang="en-US" altLang="en-US" sz="2000" b="1">
              <a:solidFill>
                <a:srgbClr val="658B92"/>
              </a:solidFill>
              <a:ea typeface="ヒラギノ角ゴ Pro W3" pitchFamily="28" charset="-128"/>
            </a:endParaRPr>
          </a:p>
        </p:txBody>
      </p:sp>
      <p:sp>
        <p:nvSpPr>
          <p:cNvPr id="18437" name="Text Box 1028"/>
          <p:cNvSpPr txBox="1">
            <a:spLocks noChangeArrowheads="1"/>
          </p:cNvSpPr>
          <p:nvPr/>
        </p:nvSpPr>
        <p:spPr bwMode="auto">
          <a:xfrm>
            <a:off x="914400" y="1447800"/>
            <a:ext cx="7848600"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1313" indent="-341313">
              <a:defRPr sz="3200">
                <a:solidFill>
                  <a:schemeClr val="tx1"/>
                </a:solidFill>
                <a:latin typeface="Arial" charset="0"/>
                <a:ea typeface="ＭＳ Ｐゴシック" pitchFamily="34" charset="-128"/>
              </a:defRPr>
            </a:lvl1pPr>
            <a:lvl2pPr marL="742950" indent="-285750">
              <a:defRPr sz="3200">
                <a:solidFill>
                  <a:schemeClr val="tx1"/>
                </a:solidFill>
                <a:latin typeface="Arial" charset="0"/>
                <a:ea typeface="ＭＳ Ｐゴシック" pitchFamily="34" charset="-128"/>
              </a:defRPr>
            </a:lvl2pPr>
            <a:lvl3pPr marL="1143000" indent="-228600">
              <a:defRPr sz="3200">
                <a:solidFill>
                  <a:schemeClr val="tx1"/>
                </a:solidFill>
                <a:latin typeface="Arial" charset="0"/>
                <a:ea typeface="ＭＳ Ｐゴシック" pitchFamily="34" charset="-128"/>
              </a:defRPr>
            </a:lvl3pPr>
            <a:lvl4pPr marL="1600200" indent="-228600">
              <a:defRPr sz="3200">
                <a:solidFill>
                  <a:schemeClr val="tx1"/>
                </a:solidFill>
                <a:latin typeface="Arial" charset="0"/>
                <a:ea typeface="ＭＳ Ｐゴシック" pitchFamily="34" charset="-128"/>
              </a:defRPr>
            </a:lvl4pPr>
            <a:lvl5pPr marL="2057400" indent="-228600">
              <a:defRPr sz="32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Arial" charset="0"/>
                <a:ea typeface="ＭＳ Ｐゴシック" pitchFamily="34" charset="-128"/>
              </a:defRPr>
            </a:lvl9pPr>
          </a:lstStyle>
          <a:p>
            <a:pPr>
              <a:spcBef>
                <a:spcPct val="50000"/>
              </a:spcBef>
              <a:buFontTx/>
              <a:buChar char="•"/>
            </a:pPr>
            <a:r>
              <a:rPr lang="en-US" altLang="en-US" sz="2800"/>
              <a:t>Ideal gases conform to the assumptions of kinetic theory.</a:t>
            </a:r>
          </a:p>
          <a:p>
            <a:pPr>
              <a:spcBef>
                <a:spcPct val="50000"/>
              </a:spcBef>
              <a:buFontTx/>
              <a:buChar char="•"/>
            </a:pPr>
            <a:r>
              <a:rPr lang="en-US" altLang="en-US" sz="2800"/>
              <a:t>The behavior of ideal gases can be predicted by the gas laws.</a:t>
            </a:r>
          </a:p>
          <a:p>
            <a:pPr>
              <a:spcBef>
                <a:spcPct val="50000"/>
              </a:spcBef>
              <a:buFontTx/>
              <a:buChar char="•"/>
            </a:pPr>
            <a:r>
              <a:rPr lang="en-US" altLang="en-US" sz="2800"/>
              <a:t>With the ideal gas law, the number of moles of a gas in a fixed volume at a known temperature and pressure can be calculated.</a:t>
            </a:r>
          </a:p>
          <a:p>
            <a:pPr>
              <a:spcBef>
                <a:spcPct val="50000"/>
              </a:spcBef>
              <a:buFontTx/>
              <a:buChar char="•"/>
            </a:pPr>
            <a:r>
              <a:rPr lang="en-US" altLang="en-US" sz="2800"/>
              <a:t>Although an ideal gas does not exist, real gases behave ideally under a variety of temperature and pressure conditions.</a:t>
            </a:r>
          </a:p>
        </p:txBody>
      </p:sp>
    </p:spTree>
    <p:extLst>
      <p:ext uri="{BB962C8B-B14F-4D97-AF65-F5344CB8AC3E}">
        <p14:creationId xmlns:p14="http://schemas.microsoft.com/office/powerpoint/2010/main" val="4438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 5:</a:t>
            </a:r>
            <a:endParaRPr lang="en-US" dirty="0"/>
          </a:p>
        </p:txBody>
      </p:sp>
      <p:sp>
        <p:nvSpPr>
          <p:cNvPr id="3" name="Content Placeholder 2"/>
          <p:cNvSpPr>
            <a:spLocks noGrp="1"/>
          </p:cNvSpPr>
          <p:nvPr>
            <p:ph idx="1"/>
          </p:nvPr>
        </p:nvSpPr>
        <p:spPr/>
        <p:txBody>
          <a:bodyPr>
            <a:normAutofit/>
          </a:bodyPr>
          <a:lstStyle/>
          <a:p>
            <a:r>
              <a:rPr lang="en-US" sz="2600" dirty="0" smtClean="0"/>
              <a:t>The temperature of the gas is depend on the average kinetic energy of the gas particles.</a:t>
            </a:r>
            <a:endParaRPr lang="en-US" sz="2600" dirty="0"/>
          </a:p>
        </p:txBody>
      </p:sp>
      <p:pic>
        <p:nvPicPr>
          <p:cNvPr id="1026" name="Picture 2" descr="http://t1.gstatic.com/images?q=tbn:ANd9GcQAqBYEaTIkVkwwcOxwy3tYkFoq5OBsKsg6oygIUyUUGj1xjZYF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5999"/>
            <a:ext cx="6324600" cy="445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589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Pressure and Diffusion</a:t>
            </a:r>
            <a:endParaRPr lang="en-US" dirty="0"/>
          </a:p>
        </p:txBody>
      </p:sp>
      <p:sp>
        <p:nvSpPr>
          <p:cNvPr id="3" name="Text Placeholder 2"/>
          <p:cNvSpPr>
            <a:spLocks noGrp="1"/>
          </p:cNvSpPr>
          <p:nvPr>
            <p:ph type="body" idx="1"/>
          </p:nvPr>
        </p:nvSpPr>
        <p:spPr/>
        <p:txBody>
          <a:bodyPr/>
          <a:lstStyle/>
          <a:p>
            <a:r>
              <a:rPr lang="en-US" dirty="0" smtClean="0"/>
              <a:t>Unit 8, Day 9</a:t>
            </a:r>
            <a:endParaRPr lang="en-US" dirty="0"/>
          </a:p>
        </p:txBody>
      </p:sp>
      <p:sp>
        <p:nvSpPr>
          <p:cNvPr id="4" name="TextBox 3"/>
          <p:cNvSpPr txBox="1"/>
          <p:nvPr/>
        </p:nvSpPr>
        <p:spPr>
          <a:xfrm>
            <a:off x="3810000" y="5867400"/>
            <a:ext cx="5057795" cy="369332"/>
          </a:xfrm>
          <a:prstGeom prst="rect">
            <a:avLst/>
          </a:prstGeom>
          <a:noFill/>
        </p:spPr>
        <p:txBody>
          <a:bodyPr wrap="none" rtlCol="0">
            <a:spAutoFit/>
          </a:bodyPr>
          <a:lstStyle/>
          <a:p>
            <a:r>
              <a:rPr lang="en-US" dirty="0" smtClean="0"/>
              <a:t>The following slides are the product of Pearson.</a:t>
            </a:r>
            <a:endParaRPr lang="en-US" dirty="0"/>
          </a:p>
        </p:txBody>
      </p:sp>
    </p:spTree>
    <p:extLst>
      <p:ext uri="{BB962C8B-B14F-4D97-AF65-F5344CB8AC3E}">
        <p14:creationId xmlns:p14="http://schemas.microsoft.com/office/powerpoint/2010/main" val="19444086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3075" name="Rectangle 2"/>
          <p:cNvSpPr>
            <a:spLocks noGrp="1" noChangeArrowheads="1"/>
          </p:cNvSpPr>
          <p:nvPr>
            <p:ph type="body" idx="1"/>
          </p:nvPr>
        </p:nvSpPr>
        <p:spPr>
          <a:xfrm>
            <a:off x="762000" y="2438400"/>
            <a:ext cx="4191000" cy="4038600"/>
          </a:xfrm>
          <a:noFill/>
        </p:spPr>
        <p:txBody>
          <a:bodyPr/>
          <a:lstStyle/>
          <a:p>
            <a:pPr marL="0" indent="0" eaLnBrk="1" hangingPunct="1"/>
            <a:r>
              <a:rPr lang="en-US" altLang="en-US" b="0" smtClean="0">
                <a:solidFill>
                  <a:schemeClr val="tx1"/>
                </a:solidFill>
              </a:rPr>
              <a:t>The surface of a latex balloon has tiny pores through which gas particles can pass. The rate at which the balloon deflates depends on the gas it contains.</a:t>
            </a:r>
          </a:p>
        </p:txBody>
      </p:sp>
      <p:sp>
        <p:nvSpPr>
          <p:cNvPr id="3076" name="AutoShape 3"/>
          <p:cNvSpPr>
            <a:spLocks noChangeArrowheads="1"/>
          </p:cNvSpPr>
          <p:nvPr/>
        </p:nvSpPr>
        <p:spPr bwMode="auto">
          <a:xfrm>
            <a:off x="5943600" y="152400"/>
            <a:ext cx="2209800" cy="304800"/>
          </a:xfrm>
          <a:prstGeom prst="roundRect">
            <a:avLst>
              <a:gd name="adj" fmla="val 36667"/>
            </a:avLst>
          </a:prstGeom>
          <a:solidFill>
            <a:srgbClr val="A3B53D"/>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solidFill>
                  <a:schemeClr val="bg1"/>
                </a:solidFill>
                <a:ea typeface="ヒラギノ角ゴ Pro W3" pitchFamily="28" charset="-128"/>
              </a:rPr>
              <a:t>CHEMISTRY</a:t>
            </a:r>
            <a:r>
              <a:rPr lang="en-US" altLang="en-US" sz="2000" b="1">
                <a:solidFill>
                  <a:srgbClr val="874B98"/>
                </a:solidFill>
                <a:ea typeface="ヒラギノ角ゴ Pro W3" pitchFamily="28" charset="-128"/>
              </a:rPr>
              <a:t> </a:t>
            </a:r>
            <a:r>
              <a:rPr lang="en-US" altLang="en-US" sz="2000" b="1">
                <a:solidFill>
                  <a:srgbClr val="B54C8C"/>
                </a:solidFill>
                <a:ea typeface="ヒラギノ角ゴ Pro W3" pitchFamily="28" charset="-128"/>
              </a:rPr>
              <a:t>&amp;</a:t>
            </a:r>
            <a:r>
              <a:rPr lang="en-US" altLang="en-US" sz="1600" b="1">
                <a:solidFill>
                  <a:srgbClr val="874B98"/>
                </a:solidFill>
                <a:ea typeface="ヒラギノ角ゴ Pro W3" pitchFamily="28" charset="-128"/>
              </a:rPr>
              <a:t> </a:t>
            </a:r>
            <a:r>
              <a:rPr lang="en-US" altLang="en-US" sz="1600" b="1">
                <a:solidFill>
                  <a:schemeClr val="bg1"/>
                </a:solidFill>
                <a:ea typeface="ヒラギノ角ゴ Pro W3" pitchFamily="28" charset="-128"/>
              </a:rPr>
              <a:t>YOU</a:t>
            </a:r>
            <a:endParaRPr lang="en-US" altLang="en-US" sz="1600" b="1">
              <a:solidFill>
                <a:srgbClr val="658B92"/>
              </a:solidFill>
              <a:ea typeface="ヒラギノ角ゴ Pro W3" pitchFamily="28" charset="-128"/>
            </a:endParaRPr>
          </a:p>
        </p:txBody>
      </p:sp>
      <p:sp>
        <p:nvSpPr>
          <p:cNvPr id="3077" name="Text Box 5"/>
          <p:cNvSpPr txBox="1">
            <a:spLocks noChangeArrowheads="1"/>
          </p:cNvSpPr>
          <p:nvPr/>
        </p:nvSpPr>
        <p:spPr bwMode="auto">
          <a:xfrm>
            <a:off x="609600" y="12954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t>Why do balloons filled with helium deflate faster than balloons filled with air?</a:t>
            </a:r>
          </a:p>
        </p:txBody>
      </p:sp>
      <p:pic>
        <p:nvPicPr>
          <p:cNvPr id="3078" name="Picture 6" descr="0132525763_a433c"/>
          <p:cNvPicPr>
            <a:picLocks noChangeAspect="1" noChangeArrowheads="1"/>
          </p:cNvPicPr>
          <p:nvPr/>
        </p:nvPicPr>
        <p:blipFill>
          <a:blip r:embed="rId3">
            <a:extLst>
              <a:ext uri="{28A0092B-C50C-407E-A947-70E740481C1C}">
                <a14:useLocalDpi xmlns:a14="http://schemas.microsoft.com/office/drawing/2010/main" val="0"/>
              </a:ext>
            </a:extLst>
          </a:blip>
          <a:srcRect l="11742" t="6943" r="8861" b="6943"/>
          <a:stretch>
            <a:fillRect/>
          </a:stretch>
        </p:blipFill>
        <p:spPr bwMode="auto">
          <a:xfrm>
            <a:off x="5178425" y="2517775"/>
            <a:ext cx="331787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902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6386" name="Rectangle 2"/>
          <p:cNvSpPr>
            <a:spLocks noGrp="1" noChangeArrowheads="1"/>
          </p:cNvSpPr>
          <p:nvPr>
            <p:ph type="title"/>
          </p:nvPr>
        </p:nvSpPr>
        <p:spPr>
          <a:xfrm>
            <a:off x="5486400" y="304800"/>
            <a:ext cx="2971800" cy="457200"/>
          </a:xfrm>
        </p:spPr>
        <p:txBody>
          <a:bodyPr/>
          <a:lstStyle/>
          <a:p>
            <a:pPr eaLnBrk="1" hangingPunct="1">
              <a:defRPr/>
            </a:pPr>
            <a:r>
              <a:rPr lang="en-US" altLang="en-US" dirty="0" smtClean="0"/>
              <a:t>Dalton’s Law</a:t>
            </a:r>
          </a:p>
        </p:txBody>
      </p:sp>
      <p:sp>
        <p:nvSpPr>
          <p:cNvPr id="4101" name="Rectangle 5"/>
          <p:cNvSpPr>
            <a:spLocks noGrp="1" noChangeArrowheads="1"/>
          </p:cNvSpPr>
          <p:nvPr>
            <p:ph type="body" idx="1"/>
          </p:nvPr>
        </p:nvSpPr>
        <p:spPr/>
        <p:txBody>
          <a:bodyPr/>
          <a:lstStyle/>
          <a:p>
            <a:pPr marL="0" indent="803275" eaLnBrk="1" hangingPunct="1"/>
            <a:r>
              <a:rPr lang="en-US" altLang="en-US" b="0" smtClean="0">
                <a:solidFill>
                  <a:schemeClr val="tx1"/>
                </a:solidFill>
              </a:rPr>
              <a:t>How is the total pressure of a mixture of gases related to the partial pressures of the component gases?</a:t>
            </a:r>
          </a:p>
        </p:txBody>
      </p:sp>
      <p:pic>
        <p:nvPicPr>
          <p:cNvPr id="4102" name="Picture 6" descr="Chem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990600"/>
            <a:ext cx="736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8064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93186" name="Rectangle 2"/>
          <p:cNvSpPr>
            <a:spLocks noGrp="1" noChangeArrowheads="1"/>
          </p:cNvSpPr>
          <p:nvPr>
            <p:ph type="title"/>
          </p:nvPr>
        </p:nvSpPr>
        <p:spPr>
          <a:xfrm>
            <a:off x="5867400" y="76200"/>
            <a:ext cx="2971800" cy="457200"/>
          </a:xfrm>
        </p:spPr>
        <p:txBody>
          <a:bodyPr/>
          <a:lstStyle/>
          <a:p>
            <a:pPr eaLnBrk="1" hangingPunct="1">
              <a:defRPr/>
            </a:pPr>
            <a:r>
              <a:rPr lang="en-US" altLang="en-US" smtClean="0"/>
              <a:t>Dalton’s Law</a:t>
            </a:r>
          </a:p>
        </p:txBody>
      </p:sp>
      <p:sp>
        <p:nvSpPr>
          <p:cNvPr id="8196" name="Rectangle 3"/>
          <p:cNvSpPr>
            <a:spLocks noGrp="1" noChangeArrowheads="1"/>
          </p:cNvSpPr>
          <p:nvPr>
            <p:ph type="body" idx="1"/>
          </p:nvPr>
        </p:nvSpPr>
        <p:spPr>
          <a:xfrm>
            <a:off x="609600" y="1371600"/>
            <a:ext cx="7772400" cy="1219200"/>
          </a:xfrm>
        </p:spPr>
        <p:txBody>
          <a:bodyPr/>
          <a:lstStyle/>
          <a:p>
            <a:pPr marL="0" indent="0" eaLnBrk="1" hangingPunct="1"/>
            <a:r>
              <a:rPr lang="en-US" altLang="en-US" b="0" smtClean="0">
                <a:solidFill>
                  <a:schemeClr val="tx1"/>
                </a:solidFill>
              </a:rPr>
              <a:t>Gas pressure results from collisions of particles in a gas with an object.</a:t>
            </a:r>
          </a:p>
        </p:txBody>
      </p:sp>
      <p:sp>
        <p:nvSpPr>
          <p:cNvPr id="8197" name="Text Box 4"/>
          <p:cNvSpPr txBox="1">
            <a:spLocks noChangeArrowheads="1"/>
          </p:cNvSpPr>
          <p:nvPr/>
        </p:nvSpPr>
        <p:spPr bwMode="auto">
          <a:xfrm>
            <a:off x="1143000" y="1905000"/>
            <a:ext cx="7010400"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buFontTx/>
              <a:buChar char="•"/>
            </a:pPr>
            <a:r>
              <a:rPr lang="en-US" altLang="en-US" sz="2800" dirty="0"/>
              <a:t>If the number of particles increases in a given volume, more collisions occur.</a:t>
            </a:r>
          </a:p>
          <a:p>
            <a:pPr>
              <a:spcBef>
                <a:spcPct val="50000"/>
              </a:spcBef>
              <a:buFontTx/>
              <a:buChar char="•"/>
            </a:pPr>
            <a:r>
              <a:rPr lang="en-US" altLang="en-US" sz="2800" dirty="0"/>
              <a:t>If the average kinetic energy of the particles increases, more collisions occur.</a:t>
            </a:r>
          </a:p>
          <a:p>
            <a:pPr>
              <a:spcBef>
                <a:spcPct val="50000"/>
              </a:spcBef>
              <a:buFontTx/>
              <a:buChar char="•"/>
            </a:pPr>
            <a:r>
              <a:rPr lang="en-US" altLang="en-US" sz="2800" dirty="0"/>
              <a:t>In both cases, the pressure increases.</a:t>
            </a:r>
          </a:p>
        </p:txBody>
      </p:sp>
    </p:spTree>
    <p:extLst>
      <p:ext uri="{BB962C8B-B14F-4D97-AF65-F5344CB8AC3E}">
        <p14:creationId xmlns:p14="http://schemas.microsoft.com/office/powerpoint/2010/main" val="20222023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97282" name="Rectangle 2"/>
          <p:cNvSpPr>
            <a:spLocks noGrp="1" noChangeArrowheads="1"/>
          </p:cNvSpPr>
          <p:nvPr>
            <p:ph type="title"/>
          </p:nvPr>
        </p:nvSpPr>
        <p:spPr>
          <a:xfrm>
            <a:off x="5867400" y="76200"/>
            <a:ext cx="2971800" cy="457200"/>
          </a:xfrm>
        </p:spPr>
        <p:txBody>
          <a:bodyPr/>
          <a:lstStyle/>
          <a:p>
            <a:pPr eaLnBrk="1" hangingPunct="1">
              <a:defRPr/>
            </a:pPr>
            <a:r>
              <a:rPr lang="en-US" altLang="en-US" smtClean="0"/>
              <a:t>Dalton’s Law</a:t>
            </a:r>
          </a:p>
        </p:txBody>
      </p:sp>
      <p:sp>
        <p:nvSpPr>
          <p:cNvPr id="11268" name="Rectangle 3"/>
          <p:cNvSpPr>
            <a:spLocks noGrp="1" noChangeArrowheads="1"/>
          </p:cNvSpPr>
          <p:nvPr>
            <p:ph type="body" idx="1"/>
          </p:nvPr>
        </p:nvSpPr>
        <p:spPr>
          <a:xfrm>
            <a:off x="609600" y="1371600"/>
            <a:ext cx="7315200" cy="1600200"/>
          </a:xfrm>
        </p:spPr>
        <p:txBody>
          <a:bodyPr/>
          <a:lstStyle/>
          <a:p>
            <a:pPr marL="0" indent="0" eaLnBrk="1" hangingPunct="1"/>
            <a:r>
              <a:rPr lang="en-US" altLang="en-US" b="0" smtClean="0">
                <a:solidFill>
                  <a:schemeClr val="tx1"/>
                </a:solidFill>
              </a:rPr>
              <a:t>Particles in a mixture of gases at the same temperature have the same kinetic energy.</a:t>
            </a:r>
          </a:p>
        </p:txBody>
      </p:sp>
      <p:sp>
        <p:nvSpPr>
          <p:cNvPr id="11269" name="Text Box 4"/>
          <p:cNvSpPr txBox="1">
            <a:spLocks noChangeArrowheads="1"/>
          </p:cNvSpPr>
          <p:nvPr/>
        </p:nvSpPr>
        <p:spPr bwMode="auto">
          <a:xfrm>
            <a:off x="685800" y="2438400"/>
            <a:ext cx="80772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buFontTx/>
              <a:buChar char="•"/>
            </a:pPr>
            <a:r>
              <a:rPr lang="en-US" altLang="en-US" sz="2800"/>
              <a:t>The kind of particle is not important.</a:t>
            </a:r>
          </a:p>
          <a:p>
            <a:pPr>
              <a:spcBef>
                <a:spcPct val="50000"/>
              </a:spcBef>
              <a:buFontTx/>
              <a:buChar char="•"/>
            </a:pPr>
            <a:r>
              <a:rPr lang="en-US" altLang="en-US" sz="2800"/>
              <a:t>The contribution each gas in a mixture </a:t>
            </a:r>
            <a:br>
              <a:rPr lang="en-US" altLang="en-US" sz="2800"/>
            </a:br>
            <a:r>
              <a:rPr lang="en-US" altLang="en-US" sz="2800"/>
              <a:t>makes to the total pressure is called the </a:t>
            </a:r>
            <a:br>
              <a:rPr lang="en-US" altLang="en-US" sz="2800"/>
            </a:br>
            <a:r>
              <a:rPr lang="en-US" altLang="en-US" sz="2800" b="1" u="sng"/>
              <a:t>partial pressure</a:t>
            </a:r>
            <a:r>
              <a:rPr lang="en-US" altLang="en-US" sz="2800"/>
              <a:t> exerted by that gas.</a:t>
            </a:r>
          </a:p>
        </p:txBody>
      </p:sp>
    </p:spTree>
    <p:extLst>
      <p:ext uri="{BB962C8B-B14F-4D97-AF65-F5344CB8AC3E}">
        <p14:creationId xmlns:p14="http://schemas.microsoft.com/office/powerpoint/2010/main" val="6583662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2291" name="Rectangle 5"/>
          <p:cNvSpPr>
            <a:spLocks noGrp="1" noChangeArrowheads="1"/>
          </p:cNvSpPr>
          <p:nvPr>
            <p:ph type="body" sz="half" idx="1"/>
          </p:nvPr>
        </p:nvSpPr>
        <p:spPr>
          <a:xfrm>
            <a:off x="762000" y="1143000"/>
            <a:ext cx="7467600" cy="1600200"/>
          </a:xfrm>
        </p:spPr>
        <p:txBody>
          <a:bodyPr/>
          <a:lstStyle/>
          <a:p>
            <a:pPr marL="0" indent="0" eaLnBrk="1" hangingPunct="1"/>
            <a:r>
              <a:rPr lang="en-US" altLang="en-US" b="0" smtClean="0">
                <a:solidFill>
                  <a:schemeClr val="tx1"/>
                </a:solidFill>
              </a:rPr>
              <a:t>The total pressure of dry air is the sum of the partial pressures of the component gases.</a:t>
            </a:r>
          </a:p>
        </p:txBody>
      </p:sp>
      <p:sp>
        <p:nvSpPr>
          <p:cNvPr id="12292" name="AutoShape 7"/>
          <p:cNvSpPr>
            <a:spLocks noChangeArrowheads="1"/>
          </p:cNvSpPr>
          <p:nvPr/>
        </p:nvSpPr>
        <p:spPr bwMode="auto">
          <a:xfrm>
            <a:off x="5943600" y="152400"/>
            <a:ext cx="1981200" cy="381000"/>
          </a:xfrm>
          <a:prstGeom prst="roundRect">
            <a:avLst>
              <a:gd name="adj" fmla="val 36667"/>
            </a:avLst>
          </a:prstGeom>
          <a:solidFill>
            <a:schemeClr val="bg1"/>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solidFill>
                  <a:srgbClr val="874B98"/>
                </a:solidFill>
                <a:ea typeface="ヒラギノ角ゴ Pro W3" pitchFamily="28" charset="-128"/>
              </a:rPr>
              <a:t>Interpret</a:t>
            </a:r>
            <a:r>
              <a:rPr lang="en-US" altLang="en-US" sz="2000" b="1">
                <a:solidFill>
                  <a:srgbClr val="A35735"/>
                </a:solidFill>
                <a:ea typeface="ヒラギノ角ゴ Pro W3" pitchFamily="28" charset="-128"/>
              </a:rPr>
              <a:t> </a:t>
            </a:r>
            <a:r>
              <a:rPr lang="en-US" altLang="en-US" sz="2000">
                <a:solidFill>
                  <a:srgbClr val="658B92"/>
                </a:solidFill>
                <a:ea typeface="ヒラギノ角ゴ Pro W3" pitchFamily="28" charset="-128"/>
              </a:rPr>
              <a:t>Data</a:t>
            </a:r>
          </a:p>
        </p:txBody>
      </p:sp>
      <p:graphicFrame>
        <p:nvGraphicFramePr>
          <p:cNvPr id="18536" name="Group 104"/>
          <p:cNvGraphicFramePr>
            <a:graphicFrameLocks noGrp="1"/>
          </p:cNvGraphicFramePr>
          <p:nvPr>
            <p:ph sz="half" idx="2"/>
          </p:nvPr>
        </p:nvGraphicFramePr>
        <p:xfrm>
          <a:off x="1295400" y="3048000"/>
          <a:ext cx="6781800" cy="2835276"/>
        </p:xfrm>
        <a:graphic>
          <a:graphicData uri="http://schemas.openxmlformats.org/drawingml/2006/table">
            <a:tbl>
              <a:tblPr/>
              <a:tblGrid>
                <a:gridCol w="2286000"/>
                <a:gridCol w="1676400"/>
                <a:gridCol w="2819400"/>
              </a:tblGrid>
              <a:tr h="457302">
                <a:tc gridSpan="3">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bg1"/>
                          </a:solidFill>
                          <a:effectLst/>
                          <a:latin typeface="Arial" charset="0"/>
                          <a:ea typeface="ＭＳ Ｐゴシック" pitchFamily="28" charset="-128"/>
                        </a:rPr>
                        <a:t>Composition of Dry Air</a:t>
                      </a:r>
                    </a:p>
                  </a:txBody>
                  <a:tcPr marT="45730" marB="45730"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r>
              <a:tr h="396329">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charset="0"/>
                          <a:ea typeface="ＭＳ Ｐゴシック" pitchFamily="28" charset="-128"/>
                        </a:rPr>
                        <a:t>Component</a:t>
                      </a:r>
                    </a:p>
                  </a:txBody>
                  <a:tcPr marT="45730" marB="45730"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charset="0"/>
                          <a:ea typeface="ＭＳ Ｐゴシック" pitchFamily="28" charset="-128"/>
                        </a:rPr>
                        <a:t>Volume (%)</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charset="0"/>
                          <a:ea typeface="ＭＳ Ｐゴシック" pitchFamily="28" charset="-128"/>
                        </a:rPr>
                        <a:t>Partial pressure (kPa)</a:t>
                      </a:r>
                    </a:p>
                  </a:txBody>
                  <a:tcPr marT="45730" marB="45730"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396329">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ea typeface="ＭＳ Ｐゴシック" pitchFamily="28" charset="-128"/>
                        </a:rPr>
                        <a:t>Nitrogen</a:t>
                      </a:r>
                    </a:p>
                  </a:txBody>
                  <a:tcPr marT="45730" marB="45730"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ea typeface="ＭＳ Ｐゴシック" pitchFamily="28" charset="-128"/>
                        </a:rPr>
                        <a:t>       78.08</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ea typeface="ＭＳ Ｐゴシック" pitchFamily="28" charset="-128"/>
                        </a:rPr>
                        <a:t>               79.11</a:t>
                      </a:r>
                    </a:p>
                  </a:txBody>
                  <a:tcPr marT="45730" marB="45730"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396329">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ea typeface="ＭＳ Ｐゴシック" pitchFamily="28" charset="-128"/>
                        </a:rPr>
                        <a:t>Oxygen</a:t>
                      </a:r>
                    </a:p>
                  </a:txBody>
                  <a:tcPr marT="45730" marB="45730"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ea typeface="ＭＳ Ｐゴシック" pitchFamily="28" charset="-128"/>
                        </a:rPr>
                        <a:t>       20.95</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ea typeface="ＭＳ Ｐゴシック" pitchFamily="28" charset="-128"/>
                        </a:rPr>
                        <a:t>               21.22</a:t>
                      </a:r>
                    </a:p>
                  </a:txBody>
                  <a:tcPr marT="45730" marB="45730"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396329">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ea typeface="ＭＳ Ｐゴシック" pitchFamily="28" charset="-128"/>
                        </a:rPr>
                        <a:t>Carbon dioxide</a:t>
                      </a:r>
                    </a:p>
                  </a:txBody>
                  <a:tcPr marT="45730" marB="45730"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ea typeface="ＭＳ Ｐゴシック" pitchFamily="28" charset="-128"/>
                        </a:rPr>
                        <a:t>         0.04</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ea typeface="ＭＳ Ｐゴシック" pitchFamily="28" charset="-128"/>
                        </a:rPr>
                        <a:t>                 0.04</a:t>
                      </a:r>
                    </a:p>
                  </a:txBody>
                  <a:tcPr marT="45730" marB="45730"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396329">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ea typeface="ＭＳ Ｐゴシック" pitchFamily="28" charset="-128"/>
                        </a:rPr>
                        <a:t>Argon and others</a:t>
                      </a:r>
                    </a:p>
                  </a:txBody>
                  <a:tcPr marT="45730" marB="45730"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ea typeface="ＭＳ Ｐゴシック" pitchFamily="28" charset="-128"/>
                        </a:rPr>
                        <a:t>         0.93</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Arial" charset="0"/>
                          <a:ea typeface="ＭＳ Ｐゴシック" pitchFamily="28" charset="-128"/>
                        </a:rPr>
                        <a:t>                 0.95</a:t>
                      </a:r>
                    </a:p>
                  </a:txBody>
                  <a:tcPr marT="45730" marB="45730"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396329">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charset="0"/>
                          <a:ea typeface="ＭＳ Ｐゴシック" pitchFamily="28" charset="-128"/>
                        </a:rPr>
                        <a:t>Total</a:t>
                      </a:r>
                    </a:p>
                  </a:txBody>
                  <a:tcPr marT="45730" marB="45730"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charset="0"/>
                          <a:ea typeface="ＭＳ Ｐゴシック" pitchFamily="28" charset="-128"/>
                        </a:rPr>
                        <a:t>     100.00</a:t>
                      </a:r>
                    </a:p>
                  </a:txBody>
                  <a:tcPr marT="45730" marB="4573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b="1">
                          <a:solidFill>
                            <a:srgbClr val="A3573F"/>
                          </a:solidFill>
                          <a:latin typeface="Arial" charset="0"/>
                          <a:ea typeface="ＭＳ Ｐゴシック" pitchFamily="28" charset="-128"/>
                        </a:defRPr>
                      </a:lvl1pPr>
                      <a:lvl2pPr>
                        <a:spcBef>
                          <a:spcPct val="20000"/>
                        </a:spcBef>
                        <a:defRPr sz="2400">
                          <a:solidFill>
                            <a:schemeClr val="tx1"/>
                          </a:solidFill>
                          <a:latin typeface="Arial" charset="0"/>
                          <a:ea typeface="ＭＳ Ｐゴシック" pitchFamily="28" charset="-128"/>
                        </a:defRPr>
                      </a:lvl2pPr>
                      <a:lvl3pPr>
                        <a:spcBef>
                          <a:spcPct val="20000"/>
                        </a:spcBef>
                        <a:defRPr sz="2400">
                          <a:solidFill>
                            <a:schemeClr val="tx1"/>
                          </a:solidFill>
                          <a:latin typeface="Arial" charset="0"/>
                          <a:ea typeface="ＭＳ Ｐゴシック" pitchFamily="28" charset="-128"/>
                        </a:defRPr>
                      </a:lvl3pPr>
                      <a:lvl4pPr>
                        <a:spcBef>
                          <a:spcPct val="20000"/>
                        </a:spcBef>
                        <a:defRPr sz="2000">
                          <a:solidFill>
                            <a:schemeClr val="tx1"/>
                          </a:solidFill>
                          <a:latin typeface="Arial" charset="0"/>
                          <a:ea typeface="ＭＳ Ｐゴシック" pitchFamily="28" charset="-128"/>
                        </a:defRPr>
                      </a:lvl4pPr>
                      <a:lvl5pPr>
                        <a:spcBef>
                          <a:spcPct val="20000"/>
                        </a:spcBef>
                        <a:defRPr sz="2000">
                          <a:solidFill>
                            <a:schemeClr val="tx1"/>
                          </a:solidFill>
                          <a:latin typeface="Arial" charset="0"/>
                          <a:ea typeface="ＭＳ Ｐゴシック" pitchFamily="28" charset="-128"/>
                        </a:defRPr>
                      </a:lvl5pPr>
                      <a:lvl6pPr fontAlgn="base">
                        <a:spcBef>
                          <a:spcPct val="20000"/>
                        </a:spcBef>
                        <a:spcAft>
                          <a:spcPct val="0"/>
                        </a:spcAft>
                        <a:defRPr sz="2000">
                          <a:solidFill>
                            <a:schemeClr val="tx1"/>
                          </a:solidFill>
                          <a:latin typeface="Arial" charset="0"/>
                          <a:ea typeface="ＭＳ Ｐゴシック" pitchFamily="28" charset="-128"/>
                        </a:defRPr>
                      </a:lvl6pPr>
                      <a:lvl7pPr fontAlgn="base">
                        <a:spcBef>
                          <a:spcPct val="20000"/>
                        </a:spcBef>
                        <a:spcAft>
                          <a:spcPct val="0"/>
                        </a:spcAft>
                        <a:defRPr sz="2000">
                          <a:solidFill>
                            <a:schemeClr val="tx1"/>
                          </a:solidFill>
                          <a:latin typeface="Arial" charset="0"/>
                          <a:ea typeface="ＭＳ Ｐゴシック" pitchFamily="28" charset="-128"/>
                        </a:defRPr>
                      </a:lvl7pPr>
                      <a:lvl8pPr fontAlgn="base">
                        <a:spcBef>
                          <a:spcPct val="20000"/>
                        </a:spcBef>
                        <a:spcAft>
                          <a:spcPct val="0"/>
                        </a:spcAft>
                        <a:defRPr sz="2000">
                          <a:solidFill>
                            <a:schemeClr val="tx1"/>
                          </a:solidFill>
                          <a:latin typeface="Arial" charset="0"/>
                          <a:ea typeface="ＭＳ Ｐゴシック" pitchFamily="28" charset="-128"/>
                        </a:defRPr>
                      </a:lvl8pPr>
                      <a:lvl9pPr fontAlgn="base">
                        <a:spcBef>
                          <a:spcPct val="20000"/>
                        </a:spcBef>
                        <a:spcAft>
                          <a:spcPct val="0"/>
                        </a:spcAft>
                        <a:defRPr sz="2000">
                          <a:solidFill>
                            <a:schemeClr val="tx1"/>
                          </a:solidFill>
                          <a:latin typeface="Arial" charset="0"/>
                          <a:ea typeface="ＭＳ Ｐゴシック" pitchFamily="28"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charset="0"/>
                          <a:ea typeface="ＭＳ Ｐゴシック" pitchFamily="28" charset="-128"/>
                        </a:rPr>
                        <a:t>101.32</a:t>
                      </a:r>
                    </a:p>
                  </a:txBody>
                  <a:tcPr marT="45730" marB="45730"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1671856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67938" name="Rectangle 2"/>
          <p:cNvSpPr>
            <a:spLocks noGrp="1" noChangeArrowheads="1"/>
          </p:cNvSpPr>
          <p:nvPr>
            <p:ph type="title"/>
          </p:nvPr>
        </p:nvSpPr>
        <p:spPr>
          <a:xfrm>
            <a:off x="5867400" y="76200"/>
            <a:ext cx="2971800" cy="457200"/>
          </a:xfrm>
        </p:spPr>
        <p:txBody>
          <a:bodyPr/>
          <a:lstStyle/>
          <a:p>
            <a:pPr eaLnBrk="1" hangingPunct="1">
              <a:defRPr/>
            </a:pPr>
            <a:r>
              <a:rPr lang="en-US" altLang="en-US" smtClean="0"/>
              <a:t>Dalton’s Law</a:t>
            </a:r>
          </a:p>
        </p:txBody>
      </p:sp>
      <p:sp>
        <p:nvSpPr>
          <p:cNvPr id="15364" name="Text Box 3"/>
          <p:cNvSpPr txBox="1">
            <a:spLocks noChangeArrowheads="1"/>
          </p:cNvSpPr>
          <p:nvPr/>
        </p:nvSpPr>
        <p:spPr bwMode="auto">
          <a:xfrm>
            <a:off x="609600" y="2209800"/>
            <a:ext cx="81534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buFontTx/>
              <a:buChar char="•"/>
            </a:pPr>
            <a:r>
              <a:rPr lang="en-US" altLang="en-US" sz="2800"/>
              <a:t>The chemist John Dalton proposed a law to explain this.</a:t>
            </a:r>
            <a:endParaRPr lang="en-US" altLang="en-US" sz="2800" b="1" u="sng"/>
          </a:p>
          <a:p>
            <a:pPr>
              <a:spcBef>
                <a:spcPct val="50000"/>
              </a:spcBef>
              <a:buFontTx/>
              <a:buChar char="•"/>
            </a:pPr>
            <a:r>
              <a:rPr lang="en-US" altLang="en-US" sz="2800" b="1" u="sng"/>
              <a:t>Dalton’s law of partial pressures</a:t>
            </a:r>
            <a:r>
              <a:rPr lang="en-US" altLang="en-US" sz="2800"/>
              <a:t> states that, at constant volume and temperature, the total pressure exerted by a mixture of gases is equal to the sum of the partial pressures of the component gases.</a:t>
            </a:r>
          </a:p>
        </p:txBody>
      </p:sp>
      <p:sp>
        <p:nvSpPr>
          <p:cNvPr id="15365" name="Rectangle 4"/>
          <p:cNvSpPr>
            <a:spLocks noChangeArrowheads="1"/>
          </p:cNvSpPr>
          <p:nvPr/>
        </p:nvSpPr>
        <p:spPr bwMode="auto">
          <a:xfrm>
            <a:off x="381000" y="1143000"/>
            <a:ext cx="8763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indent="803275">
              <a:spcBef>
                <a:spcPct val="20000"/>
              </a:spcBef>
              <a:defRPr sz="3200" b="1">
                <a:solidFill>
                  <a:srgbClr val="A3573F"/>
                </a:solidFill>
                <a:latin typeface="Arial" charset="0"/>
                <a:ea typeface="ＭＳ Ｐゴシック" pitchFamily="34" charset="-128"/>
              </a:defRPr>
            </a:lvl1pPr>
            <a:lvl2pPr marL="1203325" indent="-285750">
              <a:spcBef>
                <a:spcPct val="20000"/>
              </a:spcBef>
              <a:buChar char="–"/>
              <a:defRPr sz="2800">
                <a:solidFill>
                  <a:schemeClr val="tx1"/>
                </a:solidFill>
                <a:latin typeface="Arial" charset="0"/>
                <a:ea typeface="ＭＳ Ｐゴシック" pitchFamily="34" charset="-128"/>
              </a:defRPr>
            </a:lvl2pPr>
            <a:lvl3pPr marL="1546225" indent="-228600">
              <a:spcBef>
                <a:spcPct val="20000"/>
              </a:spcBef>
              <a:buChar char="•"/>
              <a:defRPr sz="2800">
                <a:solidFill>
                  <a:schemeClr val="tx1"/>
                </a:solidFill>
                <a:latin typeface="Arial" charset="0"/>
                <a:ea typeface="ＭＳ Ｐゴシック" pitchFamily="34" charset="-128"/>
              </a:defRPr>
            </a:lvl3pPr>
            <a:lvl4pPr marL="1889125" indent="-228600">
              <a:spcBef>
                <a:spcPct val="20000"/>
              </a:spcBef>
              <a:buChar char="–"/>
              <a:defRPr sz="2400">
                <a:solidFill>
                  <a:schemeClr val="tx1"/>
                </a:solidFill>
                <a:latin typeface="Arial" charset="0"/>
                <a:ea typeface="ＭＳ Ｐゴシック" pitchFamily="34" charset="-128"/>
              </a:defRPr>
            </a:lvl4pPr>
            <a:lvl5pPr marL="2232025" indent="-228600">
              <a:spcBef>
                <a:spcPct val="20000"/>
              </a:spcBef>
              <a:buChar char="»"/>
              <a:defRPr sz="2400">
                <a:solidFill>
                  <a:schemeClr val="tx1"/>
                </a:solidFill>
                <a:latin typeface="Arial" charset="0"/>
                <a:ea typeface="ＭＳ Ｐゴシック" pitchFamily="34" charset="-128"/>
              </a:defRPr>
            </a:lvl5pPr>
            <a:lvl6pPr marL="2689225"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6pPr>
            <a:lvl7pPr marL="3146425"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7pPr>
            <a:lvl8pPr marL="3603625"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8pPr>
            <a:lvl9pPr marL="4060825" indent="-228600" eaLnBrk="0" fontAlgn="base" hangingPunct="0">
              <a:spcBef>
                <a:spcPct val="20000"/>
              </a:spcBef>
              <a:spcAft>
                <a:spcPct val="0"/>
              </a:spcAft>
              <a:buChar char="»"/>
              <a:defRPr sz="2400">
                <a:solidFill>
                  <a:schemeClr val="tx1"/>
                </a:solidFill>
                <a:latin typeface="Arial" charset="0"/>
                <a:ea typeface="ＭＳ Ｐゴシック" pitchFamily="34" charset="-128"/>
              </a:defRPr>
            </a:lvl9pPr>
          </a:lstStyle>
          <a:p>
            <a:pPr eaLnBrk="1" hangingPunct="1"/>
            <a:r>
              <a:rPr lang="en-US" altLang="en-US" b="0">
                <a:solidFill>
                  <a:schemeClr val="tx1"/>
                </a:solidFill>
              </a:rPr>
              <a:t>In a mixture of gases, the total pressure is the sum of the partial pressures of the gases.</a:t>
            </a:r>
          </a:p>
        </p:txBody>
      </p:sp>
      <p:grpSp>
        <p:nvGrpSpPr>
          <p:cNvPr id="15366" name="Group 6"/>
          <p:cNvGrpSpPr>
            <a:grpSpLocks/>
          </p:cNvGrpSpPr>
          <p:nvPr/>
        </p:nvGrpSpPr>
        <p:grpSpPr bwMode="auto">
          <a:xfrm>
            <a:off x="1981200" y="5562600"/>
            <a:ext cx="4953000" cy="914400"/>
            <a:chOff x="1344" y="3264"/>
            <a:chExt cx="3120" cy="576"/>
          </a:xfrm>
        </p:grpSpPr>
        <p:sp>
          <p:nvSpPr>
            <p:cNvPr id="15368" name="AutoShape 7"/>
            <p:cNvSpPr>
              <a:spLocks noChangeArrowheads="1"/>
            </p:cNvSpPr>
            <p:nvPr/>
          </p:nvSpPr>
          <p:spPr bwMode="auto">
            <a:xfrm>
              <a:off x="1344" y="3264"/>
              <a:ext cx="3120" cy="576"/>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5369" name="Text Box 8"/>
            <p:cNvSpPr txBox="1">
              <a:spLocks noChangeArrowheads="1"/>
            </p:cNvSpPr>
            <p:nvPr/>
          </p:nvSpPr>
          <p:spPr bwMode="auto">
            <a:xfrm>
              <a:off x="1440" y="3360"/>
              <a:ext cx="29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3200" i="1">
                  <a:solidFill>
                    <a:schemeClr val="bg1"/>
                  </a:solidFill>
                </a:rPr>
                <a:t>P</a:t>
              </a:r>
              <a:r>
                <a:rPr lang="en-US" altLang="en-US" sz="3200" baseline="-25000">
                  <a:solidFill>
                    <a:schemeClr val="bg1"/>
                  </a:solidFill>
                </a:rPr>
                <a:t>total</a:t>
              </a:r>
              <a:r>
                <a:rPr lang="en-US" altLang="en-US" sz="3200">
                  <a:solidFill>
                    <a:schemeClr val="bg1"/>
                  </a:solidFill>
                </a:rPr>
                <a:t> = </a:t>
              </a:r>
              <a:r>
                <a:rPr lang="en-US" altLang="en-US" sz="3200" i="1">
                  <a:solidFill>
                    <a:schemeClr val="bg1"/>
                  </a:solidFill>
                </a:rPr>
                <a:t>P</a:t>
              </a:r>
              <a:r>
                <a:rPr lang="en-US" altLang="en-US" sz="2800" baseline="-25000">
                  <a:solidFill>
                    <a:schemeClr val="bg1"/>
                  </a:solidFill>
                </a:rPr>
                <a:t>1</a:t>
              </a:r>
              <a:r>
                <a:rPr lang="en-US" altLang="en-US" sz="3200">
                  <a:solidFill>
                    <a:schemeClr val="bg1"/>
                  </a:solidFill>
                </a:rPr>
                <a:t> + </a:t>
              </a:r>
              <a:r>
                <a:rPr lang="en-US" altLang="en-US" sz="3200" i="1">
                  <a:solidFill>
                    <a:schemeClr val="bg1"/>
                  </a:solidFill>
                </a:rPr>
                <a:t>P</a:t>
              </a:r>
              <a:r>
                <a:rPr lang="en-US" altLang="en-US" sz="2800" baseline="-25000">
                  <a:solidFill>
                    <a:schemeClr val="bg1"/>
                  </a:solidFill>
                </a:rPr>
                <a:t>2</a:t>
              </a:r>
              <a:r>
                <a:rPr lang="en-US" altLang="en-US" sz="3200">
                  <a:solidFill>
                    <a:schemeClr val="bg1"/>
                  </a:solidFill>
                </a:rPr>
                <a:t> + </a:t>
              </a:r>
              <a:r>
                <a:rPr lang="en-US" altLang="en-US" sz="3200" i="1">
                  <a:solidFill>
                    <a:schemeClr val="bg1"/>
                  </a:solidFill>
                </a:rPr>
                <a:t>P</a:t>
              </a:r>
              <a:r>
                <a:rPr lang="en-US" altLang="en-US" sz="2800" baseline="-25000">
                  <a:solidFill>
                    <a:schemeClr val="bg1"/>
                  </a:solidFill>
                </a:rPr>
                <a:t>3</a:t>
              </a:r>
              <a:r>
                <a:rPr lang="en-US" altLang="en-US" sz="3200">
                  <a:solidFill>
                    <a:schemeClr val="bg1"/>
                  </a:solidFill>
                </a:rPr>
                <a:t> + …</a:t>
              </a:r>
              <a:r>
                <a:rPr lang="en-US" altLang="en-US">
                  <a:solidFill>
                    <a:schemeClr val="bg1"/>
                  </a:solidFill>
                </a:rPr>
                <a:t> </a:t>
              </a:r>
              <a:endParaRPr lang="en-US" altLang="en-US" baseline="-25000">
                <a:solidFill>
                  <a:schemeClr val="bg1"/>
                </a:solidFill>
              </a:endParaRPr>
            </a:p>
          </p:txBody>
        </p:sp>
      </p:grpSp>
      <p:pic>
        <p:nvPicPr>
          <p:cNvPr id="15367" name="Picture 9" descr="Chem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222375"/>
            <a:ext cx="7477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8818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26626" name="Rectangle 2"/>
          <p:cNvSpPr>
            <a:spLocks noGrp="1" noChangeArrowheads="1"/>
          </p:cNvSpPr>
          <p:nvPr>
            <p:ph type="title"/>
          </p:nvPr>
        </p:nvSpPr>
        <p:spPr>
          <a:xfrm>
            <a:off x="5867400" y="76200"/>
            <a:ext cx="2971800" cy="457200"/>
          </a:xfrm>
        </p:spPr>
        <p:txBody>
          <a:bodyPr/>
          <a:lstStyle/>
          <a:p>
            <a:pPr eaLnBrk="1" hangingPunct="1">
              <a:defRPr/>
            </a:pPr>
            <a:r>
              <a:rPr lang="en-US" altLang="en-US" smtClean="0"/>
              <a:t>Dalton’s Law</a:t>
            </a:r>
          </a:p>
        </p:txBody>
      </p:sp>
      <p:sp>
        <p:nvSpPr>
          <p:cNvPr id="16388" name="Rectangle 5"/>
          <p:cNvSpPr>
            <a:spLocks noGrp="1" noChangeArrowheads="1"/>
          </p:cNvSpPr>
          <p:nvPr>
            <p:ph type="body" idx="1"/>
          </p:nvPr>
        </p:nvSpPr>
        <p:spPr>
          <a:xfrm>
            <a:off x="609600" y="838200"/>
            <a:ext cx="7848600" cy="1447800"/>
          </a:xfrm>
        </p:spPr>
        <p:txBody>
          <a:bodyPr/>
          <a:lstStyle/>
          <a:p>
            <a:pPr marL="0" indent="0" eaLnBrk="1" hangingPunct="1">
              <a:lnSpc>
                <a:spcPct val="90000"/>
              </a:lnSpc>
            </a:pPr>
            <a:r>
              <a:rPr lang="en-US" altLang="en-US" b="0" smtClean="0">
                <a:solidFill>
                  <a:schemeClr val="tx1"/>
                </a:solidFill>
              </a:rPr>
              <a:t>Each component gas exerts its own pressure independent of the pressure exerted by the other gases. </a:t>
            </a:r>
          </a:p>
        </p:txBody>
      </p:sp>
      <p:sp>
        <p:nvSpPr>
          <p:cNvPr id="16389" name="Text Box 6"/>
          <p:cNvSpPr txBox="1">
            <a:spLocks noChangeArrowheads="1"/>
          </p:cNvSpPr>
          <p:nvPr/>
        </p:nvSpPr>
        <p:spPr bwMode="auto">
          <a:xfrm>
            <a:off x="609600" y="2165350"/>
            <a:ext cx="792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20000"/>
              </a:spcBef>
              <a:buFontTx/>
              <a:buChar char="•"/>
            </a:pPr>
            <a:r>
              <a:rPr lang="en-US" altLang="en-US"/>
              <a:t>The pressure in the container of heliox (500 kPa) is the same as the sum of the pressures in the containers of helium and oxygen (400 kPa + 100 kPa).</a:t>
            </a:r>
          </a:p>
        </p:txBody>
      </p:sp>
      <p:pic>
        <p:nvPicPr>
          <p:cNvPr id="16390" name="Picture 11" descr="434b"/>
          <p:cNvPicPr>
            <a:picLocks noChangeAspect="1" noChangeArrowheads="1"/>
          </p:cNvPicPr>
          <p:nvPr/>
        </p:nvPicPr>
        <p:blipFill>
          <a:blip r:embed="rId3">
            <a:extLst>
              <a:ext uri="{28A0092B-C50C-407E-A947-70E740481C1C}">
                <a14:useLocalDpi xmlns:a14="http://schemas.microsoft.com/office/drawing/2010/main" val="0"/>
              </a:ext>
            </a:extLst>
          </a:blip>
          <a:srcRect l="13576" r="6789"/>
          <a:stretch>
            <a:fillRect/>
          </a:stretch>
        </p:blipFill>
        <p:spPr bwMode="auto">
          <a:xfrm>
            <a:off x="1828800" y="3429000"/>
            <a:ext cx="537686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05793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pic>
        <p:nvPicPr>
          <p:cNvPr id="17411" name="Picture 6" descr="hsm11se_seren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1554163"/>
            <a:ext cx="1638300"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1"/>
          </p:nvPr>
        </p:nvSpPr>
        <p:spPr>
          <a:xfrm>
            <a:off x="990600" y="1905000"/>
            <a:ext cx="6248400" cy="4419600"/>
          </a:xfrm>
        </p:spPr>
        <p:txBody>
          <a:bodyPr/>
          <a:lstStyle/>
          <a:p>
            <a:pPr marL="0" indent="0" eaLnBrk="1" hangingPunct="1">
              <a:lnSpc>
                <a:spcPct val="110000"/>
              </a:lnSpc>
            </a:pPr>
            <a:r>
              <a:rPr lang="en-US" altLang="en-US" sz="2800" b="0" smtClean="0">
                <a:solidFill>
                  <a:schemeClr val="tx1"/>
                </a:solidFill>
              </a:rPr>
              <a:t>Air contains oxygen, nitrogen, carbon dioxide, and trace amounts of other gases. What is the partial pressure of oxygen </a:t>
            </a:r>
            <a:r>
              <a:rPr lang="en-US" altLang="en-US" sz="2800" b="0" i="1" smtClean="0">
                <a:solidFill>
                  <a:schemeClr val="tx1"/>
                </a:solidFill>
              </a:rPr>
              <a:t>(P</a:t>
            </a:r>
            <a:r>
              <a:rPr lang="en-US" altLang="en-US" sz="2800" b="0" baseline="-25000" smtClean="0">
                <a:solidFill>
                  <a:schemeClr val="tx1"/>
                </a:solidFill>
              </a:rPr>
              <a:t>O</a:t>
            </a:r>
            <a:r>
              <a:rPr lang="en-US" altLang="en-US" sz="2400" b="0" baseline="-55000" smtClean="0">
                <a:solidFill>
                  <a:schemeClr val="tx1"/>
                </a:solidFill>
              </a:rPr>
              <a:t>2</a:t>
            </a:r>
            <a:r>
              <a:rPr lang="en-US" altLang="en-US" sz="2800" b="0" smtClean="0">
                <a:solidFill>
                  <a:schemeClr val="tx1"/>
                </a:solidFill>
              </a:rPr>
              <a:t>) at 101.30 kPa of total pressure if the partial pressures of nitrogen, carbon dioxide, and other gases are 79.10 kPa, 0.040 kPa, and 0.94 kPa, respectively?</a:t>
            </a:r>
          </a:p>
        </p:txBody>
      </p:sp>
      <p:sp>
        <p:nvSpPr>
          <p:cNvPr id="17413" name="AutoShape 3"/>
          <p:cNvSpPr>
            <a:spLocks noChangeArrowheads="1"/>
          </p:cNvSpPr>
          <p:nvPr/>
        </p:nvSpPr>
        <p:spPr bwMode="auto">
          <a:xfrm>
            <a:off x="5943600" y="76200"/>
            <a:ext cx="2819400" cy="381000"/>
          </a:xfrm>
          <a:prstGeom prst="roundRect">
            <a:avLst>
              <a:gd name="adj" fmla="val 36667"/>
            </a:avLst>
          </a:prstGeom>
          <a:solidFill>
            <a:schemeClr val="bg1"/>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solidFill>
                  <a:srgbClr val="874B98"/>
                </a:solidFill>
              </a:rPr>
              <a:t>Sample</a:t>
            </a:r>
            <a:r>
              <a:rPr lang="en-US" altLang="en-US" sz="2000" b="1">
                <a:solidFill>
                  <a:srgbClr val="A35735"/>
                </a:solidFill>
              </a:rPr>
              <a:t> </a:t>
            </a:r>
            <a:r>
              <a:rPr lang="en-US" altLang="en-US" sz="2000">
                <a:solidFill>
                  <a:srgbClr val="658B92"/>
                </a:solidFill>
              </a:rPr>
              <a:t>Problem 14.7</a:t>
            </a:r>
            <a:endParaRPr lang="en-US" altLang="en-US" sz="2000" b="1">
              <a:solidFill>
                <a:srgbClr val="658B92"/>
              </a:solidFill>
            </a:endParaRPr>
          </a:p>
        </p:txBody>
      </p:sp>
      <p:sp>
        <p:nvSpPr>
          <p:cNvPr id="17414" name="Text Box 4"/>
          <p:cNvSpPr txBox="1">
            <a:spLocks noChangeArrowheads="1"/>
          </p:cNvSpPr>
          <p:nvPr/>
        </p:nvSpPr>
        <p:spPr bwMode="auto">
          <a:xfrm>
            <a:off x="685800" y="12192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solidFill>
                  <a:srgbClr val="874B98"/>
                </a:solidFill>
              </a:rPr>
              <a:t>Using Dalton’s Law of Partial Pressures</a:t>
            </a:r>
            <a:endParaRPr lang="en-US" altLang="en-US" sz="3200" b="1"/>
          </a:p>
        </p:txBody>
      </p:sp>
    </p:spTree>
    <p:extLst>
      <p:ext uri="{BB962C8B-B14F-4D97-AF65-F5344CB8AC3E}">
        <p14:creationId xmlns:p14="http://schemas.microsoft.com/office/powerpoint/2010/main" val="1754039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8435" name="Text Box 3"/>
          <p:cNvSpPr txBox="1">
            <a:spLocks noChangeArrowheads="1"/>
          </p:cNvSpPr>
          <p:nvPr/>
        </p:nvSpPr>
        <p:spPr bwMode="auto">
          <a:xfrm>
            <a:off x="2667000" y="9906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sz="3200"/>
          </a:p>
        </p:txBody>
      </p:sp>
      <p:sp>
        <p:nvSpPr>
          <p:cNvPr id="18436" name="Text Box 4"/>
          <p:cNvSpPr txBox="1">
            <a:spLocks noChangeArrowheads="1"/>
          </p:cNvSpPr>
          <p:nvPr/>
        </p:nvSpPr>
        <p:spPr bwMode="auto">
          <a:xfrm>
            <a:off x="990600" y="1981200"/>
            <a:ext cx="75438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20000"/>
              </a:lnSpc>
              <a:spcBef>
                <a:spcPct val="50000"/>
              </a:spcBef>
            </a:pPr>
            <a:r>
              <a:rPr lang="en-US" altLang="en-US"/>
              <a:t>Use the equation for Dalton’s law of partial pressures (</a:t>
            </a:r>
            <a:r>
              <a:rPr lang="en-US" altLang="en-US" i="1"/>
              <a:t>P</a:t>
            </a:r>
            <a:r>
              <a:rPr lang="en-US" altLang="en-US" baseline="-25000"/>
              <a:t>total</a:t>
            </a:r>
            <a:r>
              <a:rPr lang="en-US" altLang="en-US"/>
              <a:t> = </a:t>
            </a:r>
            <a:r>
              <a:rPr lang="en-US" altLang="en-US" i="1"/>
              <a:t>P</a:t>
            </a:r>
            <a:r>
              <a:rPr lang="en-US" altLang="en-US" baseline="-25000"/>
              <a:t>O</a:t>
            </a:r>
            <a:r>
              <a:rPr lang="en-US" altLang="en-US" sz="2000" baseline="-55000"/>
              <a:t>2</a:t>
            </a:r>
            <a:r>
              <a:rPr lang="en-US" altLang="en-US"/>
              <a:t> + </a:t>
            </a:r>
            <a:r>
              <a:rPr lang="en-US" altLang="en-US" i="1"/>
              <a:t>P</a:t>
            </a:r>
            <a:r>
              <a:rPr lang="en-US" altLang="en-US" baseline="-25000"/>
              <a:t>N</a:t>
            </a:r>
            <a:r>
              <a:rPr lang="en-US" altLang="en-US" sz="2000" baseline="-55000"/>
              <a:t>2</a:t>
            </a:r>
            <a:r>
              <a:rPr lang="en-US" altLang="en-US"/>
              <a:t> + </a:t>
            </a:r>
            <a:r>
              <a:rPr lang="en-US" altLang="en-US" i="1"/>
              <a:t>P</a:t>
            </a:r>
            <a:r>
              <a:rPr lang="en-US" altLang="en-US" baseline="-25000"/>
              <a:t>CO</a:t>
            </a:r>
            <a:r>
              <a:rPr lang="en-US" altLang="en-US" sz="2000" baseline="-55000"/>
              <a:t>2</a:t>
            </a:r>
            <a:r>
              <a:rPr lang="en-US" altLang="en-US"/>
              <a:t> + </a:t>
            </a:r>
            <a:r>
              <a:rPr lang="en-US" altLang="en-US" i="1"/>
              <a:t>P</a:t>
            </a:r>
            <a:r>
              <a:rPr lang="en-US" altLang="en-US" baseline="-25000"/>
              <a:t>others</a:t>
            </a:r>
            <a:r>
              <a:rPr lang="en-US" altLang="en-US"/>
              <a:t>) to calculate the unknown value (</a:t>
            </a:r>
            <a:r>
              <a:rPr lang="en-US" altLang="en-US" i="1"/>
              <a:t>P</a:t>
            </a:r>
            <a:r>
              <a:rPr lang="en-US" altLang="en-US" baseline="-25000"/>
              <a:t>O</a:t>
            </a:r>
            <a:r>
              <a:rPr lang="en-US" altLang="en-US" sz="2000" baseline="-55000"/>
              <a:t>2</a:t>
            </a:r>
            <a:r>
              <a:rPr lang="en-US" altLang="en-US"/>
              <a:t>).</a:t>
            </a:r>
            <a:r>
              <a:rPr lang="en-US" altLang="en-US" i="1">
                <a:sym typeface="Symbol" pitchFamily="18" charset="2"/>
              </a:rPr>
              <a:t> </a:t>
            </a:r>
          </a:p>
        </p:txBody>
      </p:sp>
      <p:sp>
        <p:nvSpPr>
          <p:cNvPr id="18437" name="Text Box 5"/>
          <p:cNvSpPr txBox="1">
            <a:spLocks noChangeArrowheads="1"/>
          </p:cNvSpPr>
          <p:nvPr/>
        </p:nvSpPr>
        <p:spPr bwMode="auto">
          <a:xfrm>
            <a:off x="1295400" y="3519488"/>
            <a:ext cx="2286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u="sng">
                <a:solidFill>
                  <a:srgbClr val="658B92"/>
                </a:solidFill>
              </a:rPr>
              <a:t>KNOWNS</a:t>
            </a:r>
          </a:p>
        </p:txBody>
      </p:sp>
      <p:sp>
        <p:nvSpPr>
          <p:cNvPr id="18438" name="Text Box 7"/>
          <p:cNvSpPr txBox="1">
            <a:spLocks noChangeArrowheads="1"/>
          </p:cNvSpPr>
          <p:nvPr/>
        </p:nvSpPr>
        <p:spPr bwMode="auto">
          <a:xfrm>
            <a:off x="5181600" y="3519488"/>
            <a:ext cx="2286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u="sng">
                <a:solidFill>
                  <a:srgbClr val="658B92"/>
                </a:solidFill>
              </a:rPr>
              <a:t>UNKNOWN</a:t>
            </a:r>
          </a:p>
        </p:txBody>
      </p:sp>
      <p:sp>
        <p:nvSpPr>
          <p:cNvPr id="18439" name="Text Box 9"/>
          <p:cNvSpPr txBox="1">
            <a:spLocks noChangeArrowheads="1"/>
          </p:cNvSpPr>
          <p:nvPr/>
        </p:nvSpPr>
        <p:spPr bwMode="auto">
          <a:xfrm>
            <a:off x="914400" y="9144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8800" indent="-18288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solidFill>
                  <a:srgbClr val="874B98"/>
                </a:solidFill>
              </a:rPr>
              <a:t>Analyze	</a:t>
            </a:r>
            <a:r>
              <a:rPr lang="en-US" altLang="en-US" sz="3200" b="1"/>
              <a:t>List the knowns and the unknown.</a:t>
            </a:r>
          </a:p>
        </p:txBody>
      </p:sp>
      <p:grpSp>
        <p:nvGrpSpPr>
          <p:cNvPr id="18440" name="Group 10"/>
          <p:cNvGrpSpPr>
            <a:grpSpLocks/>
          </p:cNvGrpSpPr>
          <p:nvPr/>
        </p:nvGrpSpPr>
        <p:grpSpPr bwMode="auto">
          <a:xfrm>
            <a:off x="457200" y="990600"/>
            <a:ext cx="457200" cy="457200"/>
            <a:chOff x="576" y="672"/>
            <a:chExt cx="288" cy="288"/>
          </a:xfrm>
        </p:grpSpPr>
        <p:sp>
          <p:nvSpPr>
            <p:cNvPr id="18447" name="Oval 11"/>
            <p:cNvSpPr>
              <a:spLocks noChangeArrowheads="1"/>
            </p:cNvSpPr>
            <p:nvPr/>
          </p:nvSpPr>
          <p:spPr bwMode="auto">
            <a:xfrm>
              <a:off x="576" y="672"/>
              <a:ext cx="288" cy="288"/>
            </a:xfrm>
            <a:prstGeom prst="ellipse">
              <a:avLst/>
            </a:prstGeom>
            <a:solidFill>
              <a:srgbClr val="874B98"/>
            </a:solidFill>
            <a:ln w="9525">
              <a:solidFill>
                <a:srgbClr val="874B9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8448" name="Text Box 12"/>
            <p:cNvSpPr txBox="1">
              <a:spLocks noChangeArrowheads="1"/>
            </p:cNvSpPr>
            <p:nvPr/>
          </p:nvSpPr>
          <p:spPr bwMode="auto">
            <a:xfrm>
              <a:off x="576" y="6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2800" b="1">
                  <a:solidFill>
                    <a:schemeClr val="bg1"/>
                  </a:solidFill>
                </a:rPr>
                <a:t>1</a:t>
              </a:r>
            </a:p>
          </p:txBody>
        </p:sp>
      </p:grpSp>
      <p:sp>
        <p:nvSpPr>
          <p:cNvPr id="18441" name="Text Box 13"/>
          <p:cNvSpPr txBox="1">
            <a:spLocks noChangeArrowheads="1"/>
          </p:cNvSpPr>
          <p:nvPr/>
        </p:nvSpPr>
        <p:spPr bwMode="auto">
          <a:xfrm>
            <a:off x="1295400" y="3824288"/>
            <a:ext cx="25908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20000"/>
              </a:lnSpc>
              <a:spcBef>
                <a:spcPct val="50000"/>
              </a:spcBef>
            </a:pPr>
            <a:r>
              <a:rPr lang="en-US" altLang="en-US" sz="2800" i="1">
                <a:solidFill>
                  <a:srgbClr val="658B92"/>
                </a:solidFill>
              </a:rPr>
              <a:t>P</a:t>
            </a:r>
            <a:r>
              <a:rPr lang="en-US" altLang="en-US" sz="2800" baseline="-25000">
                <a:solidFill>
                  <a:srgbClr val="658B92"/>
                </a:solidFill>
              </a:rPr>
              <a:t>N</a:t>
            </a:r>
            <a:r>
              <a:rPr lang="en-US" altLang="en-US" baseline="-55000">
                <a:solidFill>
                  <a:srgbClr val="658B92"/>
                </a:solidFill>
              </a:rPr>
              <a:t>2 </a:t>
            </a:r>
            <a:r>
              <a:rPr lang="en-US" altLang="en-US"/>
              <a:t>= 79.10 kPa</a:t>
            </a:r>
            <a:endParaRPr lang="en-US" altLang="en-US" baseline="-55000"/>
          </a:p>
        </p:txBody>
      </p:sp>
      <p:sp>
        <p:nvSpPr>
          <p:cNvPr id="18442" name="Text Box 14"/>
          <p:cNvSpPr txBox="1">
            <a:spLocks noChangeArrowheads="1"/>
          </p:cNvSpPr>
          <p:nvPr/>
        </p:nvSpPr>
        <p:spPr bwMode="auto">
          <a:xfrm>
            <a:off x="1295400" y="4510088"/>
            <a:ext cx="25908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20000"/>
              </a:lnSpc>
              <a:spcBef>
                <a:spcPct val="70000"/>
              </a:spcBef>
            </a:pPr>
            <a:r>
              <a:rPr lang="en-US" altLang="en-US" sz="2800" i="1">
                <a:solidFill>
                  <a:srgbClr val="658B92"/>
                </a:solidFill>
              </a:rPr>
              <a:t>P</a:t>
            </a:r>
            <a:r>
              <a:rPr lang="en-US" altLang="en-US" sz="2800" baseline="-25000">
                <a:solidFill>
                  <a:srgbClr val="658B92"/>
                </a:solidFill>
              </a:rPr>
              <a:t>CO</a:t>
            </a:r>
            <a:r>
              <a:rPr lang="en-US" altLang="en-US" baseline="-55000">
                <a:solidFill>
                  <a:srgbClr val="658B92"/>
                </a:solidFill>
              </a:rPr>
              <a:t>2 </a:t>
            </a:r>
            <a:r>
              <a:rPr lang="en-US" altLang="en-US"/>
              <a:t>= 0.040 kPa</a:t>
            </a:r>
            <a:endParaRPr lang="en-US" altLang="en-US" baseline="-55000"/>
          </a:p>
        </p:txBody>
      </p:sp>
      <p:sp>
        <p:nvSpPr>
          <p:cNvPr id="18443" name="Text Box 15"/>
          <p:cNvSpPr txBox="1">
            <a:spLocks noChangeArrowheads="1"/>
          </p:cNvSpPr>
          <p:nvPr/>
        </p:nvSpPr>
        <p:spPr bwMode="auto">
          <a:xfrm>
            <a:off x="1295400" y="5272088"/>
            <a:ext cx="297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i="1">
                <a:solidFill>
                  <a:srgbClr val="658B92"/>
                </a:solidFill>
              </a:rPr>
              <a:t>P</a:t>
            </a:r>
            <a:r>
              <a:rPr lang="en-US" altLang="en-US" sz="2800" baseline="-25000">
                <a:solidFill>
                  <a:srgbClr val="658B92"/>
                </a:solidFill>
              </a:rPr>
              <a:t>others</a:t>
            </a:r>
            <a:r>
              <a:rPr lang="en-US" altLang="en-US" baseline="-55000">
                <a:solidFill>
                  <a:srgbClr val="658B92"/>
                </a:solidFill>
              </a:rPr>
              <a:t> </a:t>
            </a:r>
            <a:r>
              <a:rPr lang="en-US" altLang="en-US"/>
              <a:t>= 0.94 kPa</a:t>
            </a:r>
            <a:endParaRPr lang="en-US" altLang="en-US" baseline="-55000"/>
          </a:p>
        </p:txBody>
      </p:sp>
      <p:sp>
        <p:nvSpPr>
          <p:cNvPr id="18444" name="Text Box 16"/>
          <p:cNvSpPr txBox="1">
            <a:spLocks noChangeArrowheads="1"/>
          </p:cNvSpPr>
          <p:nvPr/>
        </p:nvSpPr>
        <p:spPr bwMode="auto">
          <a:xfrm>
            <a:off x="1295400" y="5957888"/>
            <a:ext cx="297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i="1">
                <a:solidFill>
                  <a:srgbClr val="658B92"/>
                </a:solidFill>
              </a:rPr>
              <a:t>P</a:t>
            </a:r>
            <a:r>
              <a:rPr lang="en-US" altLang="en-US" sz="2800" baseline="-25000">
                <a:solidFill>
                  <a:srgbClr val="658B92"/>
                </a:solidFill>
              </a:rPr>
              <a:t>total</a:t>
            </a:r>
            <a:r>
              <a:rPr lang="en-US" altLang="en-US" baseline="-55000"/>
              <a:t> </a:t>
            </a:r>
            <a:r>
              <a:rPr lang="en-US" altLang="en-US"/>
              <a:t>= 101.30 kPa</a:t>
            </a:r>
            <a:endParaRPr lang="en-US" altLang="en-US" baseline="-55000"/>
          </a:p>
        </p:txBody>
      </p:sp>
      <p:sp>
        <p:nvSpPr>
          <p:cNvPr id="18445" name="Text Box 18"/>
          <p:cNvSpPr txBox="1">
            <a:spLocks noChangeArrowheads="1"/>
          </p:cNvSpPr>
          <p:nvPr/>
        </p:nvSpPr>
        <p:spPr bwMode="auto">
          <a:xfrm>
            <a:off x="5257800" y="3824288"/>
            <a:ext cx="25908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20000"/>
              </a:lnSpc>
              <a:spcBef>
                <a:spcPct val="65000"/>
              </a:spcBef>
            </a:pPr>
            <a:r>
              <a:rPr lang="en-US" altLang="en-US" sz="2800" i="1"/>
              <a:t>P</a:t>
            </a:r>
            <a:r>
              <a:rPr lang="en-US" altLang="en-US" sz="2800" baseline="-25000"/>
              <a:t>O</a:t>
            </a:r>
            <a:r>
              <a:rPr lang="en-US" altLang="en-US" baseline="-55000"/>
              <a:t>2 </a:t>
            </a:r>
            <a:r>
              <a:rPr lang="en-US" altLang="en-US"/>
              <a:t>= ? kPa</a:t>
            </a:r>
            <a:endParaRPr lang="en-US" altLang="en-US" baseline="-55000"/>
          </a:p>
        </p:txBody>
      </p:sp>
      <p:sp>
        <p:nvSpPr>
          <p:cNvPr id="18446" name="AutoShape 19"/>
          <p:cNvSpPr>
            <a:spLocks noChangeArrowheads="1"/>
          </p:cNvSpPr>
          <p:nvPr/>
        </p:nvSpPr>
        <p:spPr bwMode="auto">
          <a:xfrm>
            <a:off x="5943600" y="76200"/>
            <a:ext cx="2819400" cy="381000"/>
          </a:xfrm>
          <a:prstGeom prst="roundRect">
            <a:avLst>
              <a:gd name="adj" fmla="val 36667"/>
            </a:avLst>
          </a:prstGeom>
          <a:solidFill>
            <a:schemeClr val="bg1"/>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solidFill>
                  <a:srgbClr val="874B98"/>
                </a:solidFill>
              </a:rPr>
              <a:t>Sample</a:t>
            </a:r>
            <a:r>
              <a:rPr lang="en-US" altLang="en-US" sz="2000" b="1">
                <a:solidFill>
                  <a:srgbClr val="A35735"/>
                </a:solidFill>
              </a:rPr>
              <a:t> </a:t>
            </a:r>
            <a:r>
              <a:rPr lang="en-US" altLang="en-US" sz="2000">
                <a:solidFill>
                  <a:srgbClr val="658B92"/>
                </a:solidFill>
              </a:rPr>
              <a:t>Problem 14.7</a:t>
            </a:r>
            <a:endParaRPr lang="en-US" altLang="en-US" sz="2000" b="1">
              <a:solidFill>
                <a:srgbClr val="658B92"/>
              </a:solidFill>
            </a:endParaRPr>
          </a:p>
        </p:txBody>
      </p:sp>
    </p:spTree>
    <p:extLst>
      <p:ext uri="{BB962C8B-B14F-4D97-AF65-F5344CB8AC3E}">
        <p14:creationId xmlns:p14="http://schemas.microsoft.com/office/powerpoint/2010/main" val="2002704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Kelvins</a:t>
            </a:r>
            <a:endParaRPr lang="en-US" dirty="0"/>
          </a:p>
        </p:txBody>
      </p:sp>
      <p:pic>
        <p:nvPicPr>
          <p:cNvPr id="1026" name="Picture 2" descr="Fahrenheit, Celsius and Kelvin temperature sc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72303"/>
            <a:ext cx="6781800" cy="593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2130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9459" name="Text Box 3"/>
          <p:cNvSpPr txBox="1">
            <a:spLocks noChangeArrowheads="1"/>
          </p:cNvSpPr>
          <p:nvPr/>
        </p:nvSpPr>
        <p:spPr bwMode="auto">
          <a:xfrm>
            <a:off x="2667000" y="12192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sz="3200"/>
          </a:p>
        </p:txBody>
      </p:sp>
      <p:sp>
        <p:nvSpPr>
          <p:cNvPr id="19460" name="Text Box 4"/>
          <p:cNvSpPr txBox="1">
            <a:spLocks noChangeArrowheads="1"/>
          </p:cNvSpPr>
          <p:nvPr/>
        </p:nvSpPr>
        <p:spPr bwMode="auto">
          <a:xfrm>
            <a:off x="1066800" y="2209800"/>
            <a:ext cx="708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a:t>Start with Dalton’s law of partial pressures. </a:t>
            </a:r>
            <a:endParaRPr lang="en-US" altLang="en-US" sz="2800">
              <a:sym typeface="Symbol" pitchFamily="18" charset="2"/>
            </a:endParaRPr>
          </a:p>
        </p:txBody>
      </p:sp>
      <p:sp>
        <p:nvSpPr>
          <p:cNvPr id="19461" name="Text Box 5"/>
          <p:cNvSpPr txBox="1">
            <a:spLocks noChangeArrowheads="1"/>
          </p:cNvSpPr>
          <p:nvPr/>
        </p:nvSpPr>
        <p:spPr bwMode="auto">
          <a:xfrm>
            <a:off x="914400" y="11430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063750" indent="-206375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solidFill>
                  <a:srgbClr val="874B98"/>
                </a:solidFill>
              </a:rPr>
              <a:t>Calculate  </a:t>
            </a:r>
            <a:r>
              <a:rPr lang="en-US" altLang="en-US" sz="3200" b="1"/>
              <a:t>Solve for the unknown.</a:t>
            </a:r>
          </a:p>
        </p:txBody>
      </p:sp>
      <p:grpSp>
        <p:nvGrpSpPr>
          <p:cNvPr id="19462" name="Group 6"/>
          <p:cNvGrpSpPr>
            <a:grpSpLocks/>
          </p:cNvGrpSpPr>
          <p:nvPr/>
        </p:nvGrpSpPr>
        <p:grpSpPr bwMode="auto">
          <a:xfrm>
            <a:off x="457200" y="1219200"/>
            <a:ext cx="457200" cy="457200"/>
            <a:chOff x="576" y="672"/>
            <a:chExt cx="288" cy="288"/>
          </a:xfrm>
        </p:grpSpPr>
        <p:sp>
          <p:nvSpPr>
            <p:cNvPr id="19467" name="Oval 7"/>
            <p:cNvSpPr>
              <a:spLocks noChangeArrowheads="1"/>
            </p:cNvSpPr>
            <p:nvPr/>
          </p:nvSpPr>
          <p:spPr bwMode="auto">
            <a:xfrm>
              <a:off x="576" y="672"/>
              <a:ext cx="288" cy="288"/>
            </a:xfrm>
            <a:prstGeom prst="ellipse">
              <a:avLst/>
            </a:prstGeom>
            <a:solidFill>
              <a:srgbClr val="874B98"/>
            </a:solidFill>
            <a:ln w="9525">
              <a:solidFill>
                <a:srgbClr val="874B9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19468" name="Text Box 8"/>
            <p:cNvSpPr txBox="1">
              <a:spLocks noChangeArrowheads="1"/>
            </p:cNvSpPr>
            <p:nvPr/>
          </p:nvSpPr>
          <p:spPr bwMode="auto">
            <a:xfrm>
              <a:off x="576" y="6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2800" b="1">
                  <a:solidFill>
                    <a:schemeClr val="bg1"/>
                  </a:solidFill>
                </a:rPr>
                <a:t>2</a:t>
              </a:r>
            </a:p>
          </p:txBody>
        </p:sp>
      </p:grpSp>
      <p:sp>
        <p:nvSpPr>
          <p:cNvPr id="19463" name="Text Box 10"/>
          <p:cNvSpPr txBox="1">
            <a:spLocks noChangeArrowheads="1"/>
          </p:cNvSpPr>
          <p:nvPr/>
        </p:nvSpPr>
        <p:spPr bwMode="auto">
          <a:xfrm>
            <a:off x="1044677" y="3791333"/>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dirty="0"/>
              <a:t>Rearrange Dalton’s law to isolate </a:t>
            </a:r>
            <a:r>
              <a:rPr lang="en-US" altLang="en-US" sz="2800" i="1" dirty="0"/>
              <a:t>P</a:t>
            </a:r>
            <a:r>
              <a:rPr lang="en-US" altLang="en-US" sz="2800" baseline="-25000" dirty="0"/>
              <a:t>O</a:t>
            </a:r>
            <a:r>
              <a:rPr lang="en-US" altLang="en-US" baseline="-55000" dirty="0"/>
              <a:t>2</a:t>
            </a:r>
            <a:r>
              <a:rPr lang="en-US" altLang="en-US" sz="2800" dirty="0"/>
              <a:t>.</a:t>
            </a:r>
            <a:endParaRPr lang="en-US" altLang="en-US" sz="2800" dirty="0">
              <a:sym typeface="Symbol" pitchFamily="18" charset="2"/>
            </a:endParaRPr>
          </a:p>
        </p:txBody>
      </p:sp>
      <p:sp>
        <p:nvSpPr>
          <p:cNvPr id="19464" name="Text Box 16"/>
          <p:cNvSpPr txBox="1">
            <a:spLocks noChangeArrowheads="1"/>
          </p:cNvSpPr>
          <p:nvPr/>
        </p:nvSpPr>
        <p:spPr bwMode="auto">
          <a:xfrm>
            <a:off x="1447800" y="2971800"/>
            <a:ext cx="617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3200" i="1"/>
              <a:t>P</a:t>
            </a:r>
            <a:r>
              <a:rPr lang="en-US" altLang="en-US" sz="3200" baseline="-25000"/>
              <a:t>total</a:t>
            </a:r>
            <a:r>
              <a:rPr lang="en-US" altLang="en-US" sz="3200"/>
              <a:t> = </a:t>
            </a:r>
            <a:r>
              <a:rPr lang="en-US" altLang="en-US" sz="3200" i="1"/>
              <a:t>P</a:t>
            </a:r>
            <a:r>
              <a:rPr lang="en-US" altLang="en-US" sz="2800" baseline="-25000"/>
              <a:t>O</a:t>
            </a:r>
            <a:r>
              <a:rPr lang="en-US" altLang="en-US" baseline="-55000"/>
              <a:t>2</a:t>
            </a:r>
            <a:r>
              <a:rPr lang="en-US" altLang="en-US" sz="3200"/>
              <a:t> + </a:t>
            </a:r>
            <a:r>
              <a:rPr lang="en-US" altLang="en-US" sz="3200" i="1"/>
              <a:t>P</a:t>
            </a:r>
            <a:r>
              <a:rPr lang="en-US" altLang="en-US" sz="2800" baseline="-25000"/>
              <a:t>N</a:t>
            </a:r>
            <a:r>
              <a:rPr lang="en-US" altLang="en-US" baseline="-55000"/>
              <a:t>2</a:t>
            </a:r>
            <a:r>
              <a:rPr lang="en-US" altLang="en-US" sz="3200"/>
              <a:t> + </a:t>
            </a:r>
            <a:r>
              <a:rPr lang="en-US" altLang="en-US" sz="3200" i="1"/>
              <a:t>P</a:t>
            </a:r>
            <a:r>
              <a:rPr lang="en-US" altLang="en-US" sz="2800" baseline="-25000"/>
              <a:t>CO</a:t>
            </a:r>
            <a:r>
              <a:rPr lang="en-US" altLang="en-US" baseline="-55000"/>
              <a:t>2</a:t>
            </a:r>
            <a:r>
              <a:rPr lang="en-US" altLang="en-US" sz="3200"/>
              <a:t> + </a:t>
            </a:r>
            <a:r>
              <a:rPr lang="en-US" altLang="en-US" sz="3200" i="1"/>
              <a:t>P</a:t>
            </a:r>
            <a:r>
              <a:rPr lang="en-US" altLang="en-US" sz="3200" baseline="-25000"/>
              <a:t>others</a:t>
            </a:r>
            <a:r>
              <a:rPr lang="en-US" altLang="en-US"/>
              <a:t> </a:t>
            </a:r>
            <a:endParaRPr lang="en-US" altLang="en-US" baseline="-25000"/>
          </a:p>
        </p:txBody>
      </p:sp>
      <p:sp>
        <p:nvSpPr>
          <p:cNvPr id="19465" name="Text Box 17"/>
          <p:cNvSpPr txBox="1">
            <a:spLocks noChangeArrowheads="1"/>
          </p:cNvSpPr>
          <p:nvPr/>
        </p:nvSpPr>
        <p:spPr bwMode="auto">
          <a:xfrm>
            <a:off x="1501877" y="4310446"/>
            <a:ext cx="617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3200" i="1" dirty="0"/>
              <a:t>P</a:t>
            </a:r>
            <a:r>
              <a:rPr lang="en-US" altLang="en-US" sz="2800" baseline="-25000" dirty="0"/>
              <a:t>O</a:t>
            </a:r>
            <a:r>
              <a:rPr lang="en-US" altLang="en-US" baseline="-55000" dirty="0"/>
              <a:t>2</a:t>
            </a:r>
            <a:r>
              <a:rPr lang="en-US" altLang="en-US" sz="3200" dirty="0"/>
              <a:t> = </a:t>
            </a:r>
            <a:r>
              <a:rPr lang="en-US" altLang="en-US" sz="3200" i="1" dirty="0" err="1"/>
              <a:t>P</a:t>
            </a:r>
            <a:r>
              <a:rPr lang="en-US" altLang="en-US" sz="3200" baseline="-25000" dirty="0" err="1"/>
              <a:t>total</a:t>
            </a:r>
            <a:r>
              <a:rPr lang="en-US" altLang="en-US" sz="3200" dirty="0"/>
              <a:t> </a:t>
            </a:r>
            <a:r>
              <a:rPr lang="en-US" altLang="en-US" sz="3200" dirty="0">
                <a:cs typeface="Arial" charset="0"/>
              </a:rPr>
              <a:t>–</a:t>
            </a:r>
            <a:r>
              <a:rPr lang="en-US" altLang="en-US" sz="3200" dirty="0"/>
              <a:t> (</a:t>
            </a:r>
            <a:r>
              <a:rPr lang="en-US" altLang="en-US" sz="3200" i="1" dirty="0"/>
              <a:t>P</a:t>
            </a:r>
            <a:r>
              <a:rPr lang="en-US" altLang="en-US" sz="2800" baseline="-25000" dirty="0"/>
              <a:t>N</a:t>
            </a:r>
            <a:r>
              <a:rPr lang="en-US" altLang="en-US" baseline="-55000" dirty="0"/>
              <a:t>2</a:t>
            </a:r>
            <a:r>
              <a:rPr lang="en-US" altLang="en-US" sz="3200" dirty="0"/>
              <a:t> + </a:t>
            </a:r>
            <a:r>
              <a:rPr lang="en-US" altLang="en-US" sz="3200" i="1" dirty="0"/>
              <a:t>P</a:t>
            </a:r>
            <a:r>
              <a:rPr lang="en-US" altLang="en-US" sz="2800" baseline="-25000" dirty="0"/>
              <a:t>CO</a:t>
            </a:r>
            <a:r>
              <a:rPr lang="en-US" altLang="en-US" baseline="-55000" dirty="0"/>
              <a:t>2</a:t>
            </a:r>
            <a:r>
              <a:rPr lang="en-US" altLang="en-US" sz="3200" dirty="0"/>
              <a:t> + </a:t>
            </a:r>
            <a:r>
              <a:rPr lang="en-US" altLang="en-US" sz="3200" i="1" dirty="0"/>
              <a:t>P</a:t>
            </a:r>
            <a:r>
              <a:rPr lang="en-US" altLang="en-US" sz="3200" baseline="-25000" dirty="0"/>
              <a:t>others</a:t>
            </a:r>
            <a:r>
              <a:rPr lang="en-US" altLang="en-US" sz="3200" dirty="0"/>
              <a:t>)</a:t>
            </a:r>
            <a:r>
              <a:rPr lang="en-US" altLang="en-US" dirty="0"/>
              <a:t> </a:t>
            </a:r>
          </a:p>
        </p:txBody>
      </p:sp>
      <p:sp>
        <p:nvSpPr>
          <p:cNvPr id="19466" name="AutoShape 18"/>
          <p:cNvSpPr>
            <a:spLocks noChangeArrowheads="1"/>
          </p:cNvSpPr>
          <p:nvPr/>
        </p:nvSpPr>
        <p:spPr bwMode="auto">
          <a:xfrm>
            <a:off x="5943600" y="76200"/>
            <a:ext cx="2819400" cy="381000"/>
          </a:xfrm>
          <a:prstGeom prst="roundRect">
            <a:avLst>
              <a:gd name="adj" fmla="val 36667"/>
            </a:avLst>
          </a:prstGeom>
          <a:solidFill>
            <a:schemeClr val="bg1"/>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solidFill>
                  <a:srgbClr val="874B98"/>
                </a:solidFill>
              </a:rPr>
              <a:t>Sample</a:t>
            </a:r>
            <a:r>
              <a:rPr lang="en-US" altLang="en-US" sz="2000" b="1">
                <a:solidFill>
                  <a:srgbClr val="A35735"/>
                </a:solidFill>
              </a:rPr>
              <a:t> </a:t>
            </a:r>
            <a:r>
              <a:rPr lang="en-US" altLang="en-US" sz="2000">
                <a:solidFill>
                  <a:srgbClr val="658B92"/>
                </a:solidFill>
              </a:rPr>
              <a:t>Problem 14.7</a:t>
            </a:r>
            <a:endParaRPr lang="en-US" altLang="en-US" sz="2000" b="1">
              <a:solidFill>
                <a:srgbClr val="658B92"/>
              </a:solidFill>
            </a:endParaRPr>
          </a:p>
        </p:txBody>
      </p:sp>
    </p:spTree>
    <p:extLst>
      <p:ext uri="{BB962C8B-B14F-4D97-AF65-F5344CB8AC3E}">
        <p14:creationId xmlns:p14="http://schemas.microsoft.com/office/powerpoint/2010/main" val="42655994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20483" name="Text Box 3"/>
          <p:cNvSpPr txBox="1">
            <a:spLocks noChangeArrowheads="1"/>
          </p:cNvSpPr>
          <p:nvPr/>
        </p:nvSpPr>
        <p:spPr bwMode="auto">
          <a:xfrm>
            <a:off x="2667000" y="12192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sz="3200"/>
          </a:p>
        </p:txBody>
      </p:sp>
      <p:sp>
        <p:nvSpPr>
          <p:cNvPr id="20484" name="Text Box 4"/>
          <p:cNvSpPr txBox="1">
            <a:spLocks noChangeArrowheads="1"/>
          </p:cNvSpPr>
          <p:nvPr/>
        </p:nvSpPr>
        <p:spPr bwMode="auto">
          <a:xfrm>
            <a:off x="1143000" y="1981200"/>
            <a:ext cx="7162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a:t>Substitute the values for the total pressure and the known partial pressures, and solve the equation.</a:t>
            </a:r>
            <a:endParaRPr lang="en-US" altLang="en-US" sz="2800">
              <a:sym typeface="Symbol" pitchFamily="18" charset="2"/>
            </a:endParaRPr>
          </a:p>
        </p:txBody>
      </p:sp>
      <p:sp>
        <p:nvSpPr>
          <p:cNvPr id="20485" name="Text Box 5"/>
          <p:cNvSpPr txBox="1">
            <a:spLocks noChangeArrowheads="1"/>
          </p:cNvSpPr>
          <p:nvPr/>
        </p:nvSpPr>
        <p:spPr bwMode="auto">
          <a:xfrm>
            <a:off x="914400" y="11430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063750" indent="-206375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solidFill>
                  <a:srgbClr val="874B98"/>
                </a:solidFill>
              </a:rPr>
              <a:t>Calculate  </a:t>
            </a:r>
            <a:r>
              <a:rPr lang="en-US" altLang="en-US" sz="3200" b="1"/>
              <a:t>Solve for the unknown.</a:t>
            </a:r>
          </a:p>
        </p:txBody>
      </p:sp>
      <p:grpSp>
        <p:nvGrpSpPr>
          <p:cNvPr id="20486" name="Group 6"/>
          <p:cNvGrpSpPr>
            <a:grpSpLocks/>
          </p:cNvGrpSpPr>
          <p:nvPr/>
        </p:nvGrpSpPr>
        <p:grpSpPr bwMode="auto">
          <a:xfrm>
            <a:off x="457200" y="1219200"/>
            <a:ext cx="457200" cy="457200"/>
            <a:chOff x="576" y="672"/>
            <a:chExt cx="288" cy="288"/>
          </a:xfrm>
        </p:grpSpPr>
        <p:sp>
          <p:nvSpPr>
            <p:cNvPr id="20489" name="Oval 7"/>
            <p:cNvSpPr>
              <a:spLocks noChangeArrowheads="1"/>
            </p:cNvSpPr>
            <p:nvPr/>
          </p:nvSpPr>
          <p:spPr bwMode="auto">
            <a:xfrm>
              <a:off x="576" y="672"/>
              <a:ext cx="288" cy="288"/>
            </a:xfrm>
            <a:prstGeom prst="ellipse">
              <a:avLst/>
            </a:prstGeom>
            <a:solidFill>
              <a:srgbClr val="874B98"/>
            </a:solidFill>
            <a:ln w="9525">
              <a:solidFill>
                <a:srgbClr val="874B9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0490" name="Text Box 8"/>
            <p:cNvSpPr txBox="1">
              <a:spLocks noChangeArrowheads="1"/>
            </p:cNvSpPr>
            <p:nvPr/>
          </p:nvSpPr>
          <p:spPr bwMode="auto">
            <a:xfrm>
              <a:off x="576" y="6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2800" b="1">
                  <a:solidFill>
                    <a:schemeClr val="bg1"/>
                  </a:solidFill>
                </a:rPr>
                <a:t>2</a:t>
              </a:r>
            </a:p>
          </p:txBody>
        </p:sp>
      </p:grpSp>
      <p:sp>
        <p:nvSpPr>
          <p:cNvPr id="20487" name="Text Box 21"/>
          <p:cNvSpPr txBox="1">
            <a:spLocks noChangeArrowheads="1"/>
          </p:cNvSpPr>
          <p:nvPr/>
        </p:nvSpPr>
        <p:spPr bwMode="auto">
          <a:xfrm>
            <a:off x="914400" y="3581400"/>
            <a:ext cx="7772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9113" indent="-519113">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i="1"/>
              <a:t>P</a:t>
            </a:r>
            <a:r>
              <a:rPr lang="en-US" altLang="en-US" baseline="-25000"/>
              <a:t>O</a:t>
            </a:r>
            <a:r>
              <a:rPr lang="en-US" altLang="en-US" sz="2000" baseline="-55000"/>
              <a:t>2</a:t>
            </a:r>
            <a:r>
              <a:rPr lang="en-US" altLang="en-US"/>
              <a:t> = 101.30 kPa </a:t>
            </a:r>
            <a:r>
              <a:rPr lang="en-US" altLang="en-US">
                <a:cs typeface="Arial" charset="0"/>
              </a:rPr>
              <a:t>–</a:t>
            </a:r>
            <a:r>
              <a:rPr lang="en-US" altLang="en-US"/>
              <a:t> (79.10 kPa + 0.040 kPa + 0.94 kPa)</a:t>
            </a:r>
          </a:p>
          <a:p>
            <a:pPr>
              <a:spcBef>
                <a:spcPct val="50000"/>
              </a:spcBef>
            </a:pPr>
            <a:r>
              <a:rPr lang="en-US" altLang="en-US"/>
              <a:t>	= 21.22 kPa</a:t>
            </a:r>
          </a:p>
        </p:txBody>
      </p:sp>
      <p:sp>
        <p:nvSpPr>
          <p:cNvPr id="20488" name="AutoShape 22"/>
          <p:cNvSpPr>
            <a:spLocks noChangeArrowheads="1"/>
          </p:cNvSpPr>
          <p:nvPr/>
        </p:nvSpPr>
        <p:spPr bwMode="auto">
          <a:xfrm>
            <a:off x="5943600" y="76200"/>
            <a:ext cx="2819400" cy="381000"/>
          </a:xfrm>
          <a:prstGeom prst="roundRect">
            <a:avLst>
              <a:gd name="adj" fmla="val 36667"/>
            </a:avLst>
          </a:prstGeom>
          <a:solidFill>
            <a:schemeClr val="bg1"/>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solidFill>
                  <a:srgbClr val="874B98"/>
                </a:solidFill>
              </a:rPr>
              <a:t>Sample</a:t>
            </a:r>
            <a:r>
              <a:rPr lang="en-US" altLang="en-US" sz="2000" b="1">
                <a:solidFill>
                  <a:srgbClr val="A35735"/>
                </a:solidFill>
              </a:rPr>
              <a:t> </a:t>
            </a:r>
            <a:r>
              <a:rPr lang="en-US" altLang="en-US" sz="2000">
                <a:solidFill>
                  <a:srgbClr val="658B92"/>
                </a:solidFill>
              </a:rPr>
              <a:t>Problem 14.7</a:t>
            </a:r>
            <a:endParaRPr lang="en-US" altLang="en-US" sz="2000" b="1">
              <a:solidFill>
                <a:srgbClr val="658B92"/>
              </a:solidFill>
            </a:endParaRPr>
          </a:p>
        </p:txBody>
      </p:sp>
    </p:spTree>
    <p:extLst>
      <p:ext uri="{BB962C8B-B14F-4D97-AF65-F5344CB8AC3E}">
        <p14:creationId xmlns:p14="http://schemas.microsoft.com/office/powerpoint/2010/main" val="41672381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21507" name="Text Box 3"/>
          <p:cNvSpPr txBox="1">
            <a:spLocks noChangeArrowheads="1"/>
          </p:cNvSpPr>
          <p:nvPr/>
        </p:nvSpPr>
        <p:spPr bwMode="auto">
          <a:xfrm>
            <a:off x="2667000" y="12192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sz="3200"/>
          </a:p>
        </p:txBody>
      </p:sp>
      <p:sp>
        <p:nvSpPr>
          <p:cNvPr id="21508" name="Text Box 4"/>
          <p:cNvSpPr txBox="1">
            <a:spLocks noChangeArrowheads="1"/>
          </p:cNvSpPr>
          <p:nvPr/>
        </p:nvSpPr>
        <p:spPr bwMode="auto">
          <a:xfrm>
            <a:off x="1143000" y="1981200"/>
            <a:ext cx="6400800" cy="299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05000"/>
              </a:lnSpc>
              <a:spcBef>
                <a:spcPct val="50000"/>
              </a:spcBef>
              <a:buFontTx/>
              <a:buChar char="•"/>
            </a:pPr>
            <a:r>
              <a:rPr lang="en-US" altLang="en-US" sz="2800" dirty="0"/>
              <a:t>The partial pressure of oxygen must be smaller than that of nitrogen because </a:t>
            </a:r>
            <a:r>
              <a:rPr lang="en-US" altLang="en-US" sz="2800" i="1" dirty="0" err="1"/>
              <a:t>P</a:t>
            </a:r>
            <a:r>
              <a:rPr lang="en-US" altLang="en-US" sz="2800" baseline="-25000" dirty="0" err="1"/>
              <a:t>total</a:t>
            </a:r>
            <a:r>
              <a:rPr lang="en-US" altLang="en-US" sz="2800" dirty="0"/>
              <a:t> is only 101.30 </a:t>
            </a:r>
            <a:r>
              <a:rPr lang="en-US" altLang="en-US" sz="2800" dirty="0" err="1"/>
              <a:t>kPa</a:t>
            </a:r>
            <a:r>
              <a:rPr lang="en-US" altLang="en-US" sz="2800" dirty="0"/>
              <a:t>.</a:t>
            </a:r>
          </a:p>
          <a:p>
            <a:pPr>
              <a:lnSpc>
                <a:spcPct val="105000"/>
              </a:lnSpc>
              <a:spcBef>
                <a:spcPct val="50000"/>
              </a:spcBef>
              <a:buFontTx/>
              <a:buChar char="•"/>
            </a:pPr>
            <a:r>
              <a:rPr lang="en-US" altLang="en-US" sz="2800" dirty="0"/>
              <a:t>The other partial pressures are small, so the calculated answer of 21.22 </a:t>
            </a:r>
            <a:r>
              <a:rPr lang="en-US" altLang="en-US" sz="2800" dirty="0" err="1"/>
              <a:t>kPa</a:t>
            </a:r>
            <a:r>
              <a:rPr lang="en-US" altLang="en-US" sz="2800" dirty="0"/>
              <a:t> seems reasonable.</a:t>
            </a:r>
            <a:endParaRPr lang="en-US" altLang="en-US" sz="2800" dirty="0">
              <a:sym typeface="Symbol" pitchFamily="18" charset="2"/>
            </a:endParaRPr>
          </a:p>
        </p:txBody>
      </p:sp>
      <p:sp>
        <p:nvSpPr>
          <p:cNvPr id="21509" name="Text Box 5"/>
          <p:cNvSpPr txBox="1">
            <a:spLocks noChangeArrowheads="1"/>
          </p:cNvSpPr>
          <p:nvPr/>
        </p:nvSpPr>
        <p:spPr bwMode="auto">
          <a:xfrm>
            <a:off x="914400" y="11430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063750" indent="-206375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solidFill>
                  <a:srgbClr val="874B98"/>
                </a:solidFill>
              </a:rPr>
              <a:t>Evaluate  </a:t>
            </a:r>
            <a:r>
              <a:rPr lang="en-US" altLang="en-US" sz="3200" b="1"/>
              <a:t>Does this result make sense?</a:t>
            </a:r>
          </a:p>
        </p:txBody>
      </p:sp>
      <p:grpSp>
        <p:nvGrpSpPr>
          <p:cNvPr id="21510" name="Group 6"/>
          <p:cNvGrpSpPr>
            <a:grpSpLocks/>
          </p:cNvGrpSpPr>
          <p:nvPr/>
        </p:nvGrpSpPr>
        <p:grpSpPr bwMode="auto">
          <a:xfrm>
            <a:off x="457200" y="1219200"/>
            <a:ext cx="457200" cy="457200"/>
            <a:chOff x="576" y="672"/>
            <a:chExt cx="288" cy="288"/>
          </a:xfrm>
        </p:grpSpPr>
        <p:sp>
          <p:nvSpPr>
            <p:cNvPr id="21512" name="Oval 7"/>
            <p:cNvSpPr>
              <a:spLocks noChangeArrowheads="1"/>
            </p:cNvSpPr>
            <p:nvPr/>
          </p:nvSpPr>
          <p:spPr bwMode="auto">
            <a:xfrm>
              <a:off x="576" y="672"/>
              <a:ext cx="288" cy="288"/>
            </a:xfrm>
            <a:prstGeom prst="ellipse">
              <a:avLst/>
            </a:prstGeom>
            <a:solidFill>
              <a:srgbClr val="874B98"/>
            </a:solidFill>
            <a:ln w="9525">
              <a:solidFill>
                <a:srgbClr val="874B9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1513" name="Text Box 8"/>
            <p:cNvSpPr txBox="1">
              <a:spLocks noChangeArrowheads="1"/>
            </p:cNvSpPr>
            <p:nvPr/>
          </p:nvSpPr>
          <p:spPr bwMode="auto">
            <a:xfrm>
              <a:off x="576" y="6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2800" b="1">
                  <a:solidFill>
                    <a:schemeClr val="bg1"/>
                  </a:solidFill>
                </a:rPr>
                <a:t>3</a:t>
              </a:r>
            </a:p>
          </p:txBody>
        </p:sp>
      </p:grpSp>
      <p:sp>
        <p:nvSpPr>
          <p:cNvPr id="21511" name="AutoShape 9"/>
          <p:cNvSpPr>
            <a:spLocks noChangeArrowheads="1"/>
          </p:cNvSpPr>
          <p:nvPr/>
        </p:nvSpPr>
        <p:spPr bwMode="auto">
          <a:xfrm>
            <a:off x="5943600" y="76200"/>
            <a:ext cx="2819400" cy="381000"/>
          </a:xfrm>
          <a:prstGeom prst="roundRect">
            <a:avLst>
              <a:gd name="adj" fmla="val 36667"/>
            </a:avLst>
          </a:prstGeom>
          <a:solidFill>
            <a:schemeClr val="bg1"/>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solidFill>
                  <a:srgbClr val="874B98"/>
                </a:solidFill>
              </a:rPr>
              <a:t>Sample</a:t>
            </a:r>
            <a:r>
              <a:rPr lang="en-US" altLang="en-US" sz="2000" b="1">
                <a:solidFill>
                  <a:srgbClr val="A35735"/>
                </a:solidFill>
              </a:rPr>
              <a:t> </a:t>
            </a:r>
            <a:r>
              <a:rPr lang="en-US" altLang="en-US" sz="2000">
                <a:solidFill>
                  <a:srgbClr val="658B92"/>
                </a:solidFill>
              </a:rPr>
              <a:t>Problem 14.7</a:t>
            </a:r>
            <a:endParaRPr lang="en-US" altLang="en-US" sz="2000" b="1">
              <a:solidFill>
                <a:srgbClr val="658B92"/>
              </a:solidFill>
            </a:endParaRPr>
          </a:p>
        </p:txBody>
      </p:sp>
    </p:spTree>
    <p:extLst>
      <p:ext uri="{BB962C8B-B14F-4D97-AF65-F5344CB8AC3E}">
        <p14:creationId xmlns:p14="http://schemas.microsoft.com/office/powerpoint/2010/main" val="30606772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22531" name="Rectangle 3"/>
          <p:cNvSpPr>
            <a:spLocks noGrp="1" noChangeArrowheads="1"/>
          </p:cNvSpPr>
          <p:nvPr>
            <p:ph type="body" idx="1"/>
          </p:nvPr>
        </p:nvSpPr>
        <p:spPr>
          <a:xfrm>
            <a:off x="457200" y="1295400"/>
            <a:ext cx="7315200" cy="3048000"/>
          </a:xfrm>
        </p:spPr>
        <p:txBody>
          <a:bodyPr/>
          <a:lstStyle/>
          <a:p>
            <a:pPr marL="0" indent="0" eaLnBrk="1" hangingPunct="1">
              <a:lnSpc>
                <a:spcPct val="120000"/>
              </a:lnSpc>
            </a:pPr>
            <a:r>
              <a:rPr lang="en-US" altLang="en-US" sz="2800" b="0" smtClean="0">
                <a:solidFill>
                  <a:schemeClr val="tx1"/>
                </a:solidFill>
              </a:rPr>
              <a:t>A tank used by scuba divers has a </a:t>
            </a:r>
            <a:r>
              <a:rPr lang="en-US" altLang="en-US" sz="2800" b="0" i="1" smtClean="0">
                <a:solidFill>
                  <a:schemeClr val="tx1"/>
                </a:solidFill>
              </a:rPr>
              <a:t>P</a:t>
            </a:r>
            <a:r>
              <a:rPr lang="en-US" altLang="en-US" sz="2800" b="0" baseline="-25000" smtClean="0">
                <a:solidFill>
                  <a:schemeClr val="tx1"/>
                </a:solidFill>
              </a:rPr>
              <a:t>total</a:t>
            </a:r>
            <a:r>
              <a:rPr lang="en-US" altLang="en-US" sz="2800" b="0" smtClean="0">
                <a:solidFill>
                  <a:schemeClr val="tx1"/>
                </a:solidFill>
              </a:rPr>
              <a:t> of 2.21 </a:t>
            </a:r>
            <a:r>
              <a:rPr lang="en-US" altLang="en-US" sz="2800" b="0" smtClean="0">
                <a:solidFill>
                  <a:schemeClr val="tx1"/>
                </a:solidFill>
                <a:sym typeface="Symbol" pitchFamily="18" charset="2"/>
              </a:rPr>
              <a:t> 10</a:t>
            </a:r>
            <a:r>
              <a:rPr lang="en-US" altLang="en-US" sz="2800" b="0" baseline="30000" smtClean="0">
                <a:solidFill>
                  <a:schemeClr val="tx1"/>
                </a:solidFill>
                <a:sym typeface="Symbol" pitchFamily="18" charset="2"/>
              </a:rPr>
              <a:t>4</a:t>
            </a:r>
            <a:r>
              <a:rPr lang="en-US" altLang="en-US" sz="2800" b="0" smtClean="0">
                <a:solidFill>
                  <a:schemeClr val="tx1"/>
                </a:solidFill>
                <a:sym typeface="Symbol" pitchFamily="18" charset="2"/>
              </a:rPr>
              <a:t> kPa. If </a:t>
            </a:r>
            <a:r>
              <a:rPr lang="en-US" altLang="en-US" sz="2800" b="0" i="1" smtClean="0">
                <a:solidFill>
                  <a:schemeClr val="tx1"/>
                </a:solidFill>
                <a:sym typeface="Symbol" pitchFamily="18" charset="2"/>
              </a:rPr>
              <a:t>P</a:t>
            </a:r>
            <a:r>
              <a:rPr lang="en-US" altLang="en-US" sz="2800" b="0" baseline="-25000" smtClean="0">
                <a:solidFill>
                  <a:schemeClr val="tx1"/>
                </a:solidFill>
                <a:sym typeface="Symbol" pitchFamily="18" charset="2"/>
              </a:rPr>
              <a:t>N</a:t>
            </a:r>
            <a:r>
              <a:rPr lang="en-US" altLang="en-US" sz="2400" b="0" baseline="-55000" smtClean="0">
                <a:solidFill>
                  <a:schemeClr val="tx1"/>
                </a:solidFill>
                <a:sym typeface="Symbol" pitchFamily="18" charset="2"/>
              </a:rPr>
              <a:t>2</a:t>
            </a:r>
            <a:r>
              <a:rPr lang="en-US" altLang="en-US" sz="2800" b="0" smtClean="0">
                <a:solidFill>
                  <a:schemeClr val="tx1"/>
                </a:solidFill>
                <a:sym typeface="Symbol" pitchFamily="18" charset="2"/>
              </a:rPr>
              <a:t> is 1.72</a:t>
            </a:r>
            <a:r>
              <a:rPr lang="en-US" altLang="en-US" sz="2800" b="0" smtClean="0">
                <a:solidFill>
                  <a:schemeClr val="tx1"/>
                </a:solidFill>
              </a:rPr>
              <a:t> </a:t>
            </a:r>
            <a:r>
              <a:rPr lang="en-US" altLang="en-US" sz="2800" b="0" smtClean="0">
                <a:solidFill>
                  <a:schemeClr val="tx1"/>
                </a:solidFill>
                <a:sym typeface="Symbol" pitchFamily="18" charset="2"/>
              </a:rPr>
              <a:t> 10</a:t>
            </a:r>
            <a:r>
              <a:rPr lang="en-US" altLang="en-US" sz="2800" b="0" baseline="30000" smtClean="0">
                <a:solidFill>
                  <a:schemeClr val="tx1"/>
                </a:solidFill>
                <a:sym typeface="Symbol" pitchFamily="18" charset="2"/>
              </a:rPr>
              <a:t>4</a:t>
            </a:r>
            <a:r>
              <a:rPr lang="en-US" altLang="en-US" sz="2800" b="0" smtClean="0">
                <a:solidFill>
                  <a:schemeClr val="tx1"/>
                </a:solidFill>
                <a:sym typeface="Symbol" pitchFamily="18" charset="2"/>
              </a:rPr>
              <a:t> kPa and </a:t>
            </a:r>
            <a:r>
              <a:rPr lang="en-US" altLang="en-US" sz="2800" b="0" i="1" smtClean="0">
                <a:solidFill>
                  <a:schemeClr val="tx1"/>
                </a:solidFill>
                <a:sym typeface="Symbol" pitchFamily="18" charset="2"/>
              </a:rPr>
              <a:t>P</a:t>
            </a:r>
            <a:r>
              <a:rPr lang="en-US" altLang="en-US" sz="2800" b="0" baseline="-25000" smtClean="0">
                <a:solidFill>
                  <a:schemeClr val="tx1"/>
                </a:solidFill>
                <a:sym typeface="Symbol" pitchFamily="18" charset="2"/>
              </a:rPr>
              <a:t>O</a:t>
            </a:r>
            <a:r>
              <a:rPr lang="en-US" altLang="en-US" sz="2400" b="0" baseline="-55000" smtClean="0">
                <a:solidFill>
                  <a:schemeClr val="tx1"/>
                </a:solidFill>
                <a:sym typeface="Symbol" pitchFamily="18" charset="2"/>
              </a:rPr>
              <a:t>2</a:t>
            </a:r>
            <a:r>
              <a:rPr lang="en-US" altLang="en-US" sz="2800" b="0" smtClean="0">
                <a:solidFill>
                  <a:schemeClr val="tx1"/>
                </a:solidFill>
                <a:sym typeface="Symbol" pitchFamily="18" charset="2"/>
              </a:rPr>
              <a:t> is 4.641 </a:t>
            </a:r>
            <a:r>
              <a:rPr lang="en-US" altLang="en-US" sz="2800" b="0" smtClean="0">
                <a:solidFill>
                  <a:schemeClr val="tx1"/>
                </a:solidFill>
              </a:rPr>
              <a:t> </a:t>
            </a:r>
            <a:r>
              <a:rPr lang="en-US" altLang="en-US" sz="2800" b="0" smtClean="0">
                <a:solidFill>
                  <a:schemeClr val="tx1"/>
                </a:solidFill>
                <a:sym typeface="Symbol" pitchFamily="18" charset="2"/>
              </a:rPr>
              <a:t> 10</a:t>
            </a:r>
            <a:r>
              <a:rPr lang="en-US" altLang="en-US" sz="2800" b="0" baseline="30000" smtClean="0">
                <a:solidFill>
                  <a:schemeClr val="tx1"/>
                </a:solidFill>
                <a:sym typeface="Symbol" pitchFamily="18" charset="2"/>
              </a:rPr>
              <a:t>3</a:t>
            </a:r>
            <a:r>
              <a:rPr lang="en-US" altLang="en-US" sz="2800" b="0" smtClean="0">
                <a:solidFill>
                  <a:schemeClr val="tx1"/>
                </a:solidFill>
                <a:sym typeface="Symbol" pitchFamily="18" charset="2"/>
              </a:rPr>
              <a:t> kPa, what is the partial pressure of any other gases in the scuba tank (</a:t>
            </a:r>
            <a:r>
              <a:rPr lang="en-US" altLang="en-US" sz="2800" b="0" i="1" smtClean="0">
                <a:solidFill>
                  <a:schemeClr val="tx1"/>
                </a:solidFill>
                <a:sym typeface="Symbol" pitchFamily="18" charset="2"/>
              </a:rPr>
              <a:t>P</a:t>
            </a:r>
            <a:r>
              <a:rPr lang="en-US" altLang="en-US" sz="2800" b="0" baseline="-25000" smtClean="0">
                <a:solidFill>
                  <a:schemeClr val="tx1"/>
                </a:solidFill>
                <a:sym typeface="Symbol" pitchFamily="18" charset="2"/>
              </a:rPr>
              <a:t>other</a:t>
            </a:r>
            <a:r>
              <a:rPr lang="en-US" altLang="en-US" sz="2800" b="0" smtClean="0">
                <a:solidFill>
                  <a:schemeClr val="tx1"/>
                </a:solidFill>
                <a:sym typeface="Symbol" pitchFamily="18" charset="2"/>
              </a:rPr>
              <a:t>)</a:t>
            </a:r>
            <a:r>
              <a:rPr lang="en-US" altLang="en-US" sz="2800" b="0" i="1" smtClean="0">
                <a:solidFill>
                  <a:schemeClr val="tx1"/>
                </a:solidFill>
                <a:sym typeface="Symbol" pitchFamily="18" charset="2"/>
              </a:rPr>
              <a:t>?</a:t>
            </a:r>
          </a:p>
        </p:txBody>
      </p:sp>
      <p:pic>
        <p:nvPicPr>
          <p:cNvPr id="22532" name="Picture 30" descr="check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19050"/>
            <a:ext cx="25511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5181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23555" name="Rectangle 3"/>
          <p:cNvSpPr>
            <a:spLocks noGrp="1" noChangeArrowheads="1"/>
          </p:cNvSpPr>
          <p:nvPr>
            <p:ph type="body" idx="1"/>
          </p:nvPr>
        </p:nvSpPr>
        <p:spPr>
          <a:xfrm>
            <a:off x="457200" y="1295400"/>
            <a:ext cx="7315200" cy="3048000"/>
          </a:xfrm>
        </p:spPr>
        <p:txBody>
          <a:bodyPr/>
          <a:lstStyle/>
          <a:p>
            <a:pPr marL="0" indent="0" eaLnBrk="1" hangingPunct="1">
              <a:lnSpc>
                <a:spcPct val="120000"/>
              </a:lnSpc>
            </a:pPr>
            <a:r>
              <a:rPr lang="en-US" altLang="en-US" sz="2800" b="0" smtClean="0">
                <a:solidFill>
                  <a:schemeClr val="tx1"/>
                </a:solidFill>
              </a:rPr>
              <a:t>A tank used by scuba divers has a </a:t>
            </a:r>
            <a:r>
              <a:rPr lang="en-US" altLang="en-US" sz="2800" b="0" i="1" smtClean="0">
                <a:solidFill>
                  <a:schemeClr val="tx1"/>
                </a:solidFill>
              </a:rPr>
              <a:t>P</a:t>
            </a:r>
            <a:r>
              <a:rPr lang="en-US" altLang="en-US" sz="2800" b="0" baseline="-25000" smtClean="0">
                <a:solidFill>
                  <a:schemeClr val="tx1"/>
                </a:solidFill>
              </a:rPr>
              <a:t>total</a:t>
            </a:r>
            <a:r>
              <a:rPr lang="en-US" altLang="en-US" sz="2800" b="0" smtClean="0">
                <a:solidFill>
                  <a:schemeClr val="tx1"/>
                </a:solidFill>
              </a:rPr>
              <a:t> of 2.21 </a:t>
            </a:r>
            <a:r>
              <a:rPr lang="en-US" altLang="en-US" sz="2800" b="0" smtClean="0">
                <a:solidFill>
                  <a:schemeClr val="tx1"/>
                </a:solidFill>
                <a:sym typeface="Symbol" pitchFamily="18" charset="2"/>
              </a:rPr>
              <a:t> 10</a:t>
            </a:r>
            <a:r>
              <a:rPr lang="en-US" altLang="en-US" sz="2800" b="0" baseline="30000" smtClean="0">
                <a:solidFill>
                  <a:schemeClr val="tx1"/>
                </a:solidFill>
                <a:sym typeface="Symbol" pitchFamily="18" charset="2"/>
              </a:rPr>
              <a:t>4</a:t>
            </a:r>
            <a:r>
              <a:rPr lang="en-US" altLang="en-US" sz="2800" b="0" smtClean="0">
                <a:solidFill>
                  <a:schemeClr val="tx1"/>
                </a:solidFill>
                <a:sym typeface="Symbol" pitchFamily="18" charset="2"/>
              </a:rPr>
              <a:t> kPa. If </a:t>
            </a:r>
            <a:r>
              <a:rPr lang="en-US" altLang="en-US" sz="2800" b="0" i="1" smtClean="0">
                <a:solidFill>
                  <a:schemeClr val="tx1"/>
                </a:solidFill>
                <a:sym typeface="Symbol" pitchFamily="18" charset="2"/>
              </a:rPr>
              <a:t>P</a:t>
            </a:r>
            <a:r>
              <a:rPr lang="en-US" altLang="en-US" sz="2800" b="0" baseline="-25000" smtClean="0">
                <a:solidFill>
                  <a:schemeClr val="tx1"/>
                </a:solidFill>
                <a:sym typeface="Symbol" pitchFamily="18" charset="2"/>
              </a:rPr>
              <a:t>N</a:t>
            </a:r>
            <a:r>
              <a:rPr lang="en-US" altLang="en-US" sz="2400" b="0" baseline="-55000" smtClean="0">
                <a:solidFill>
                  <a:schemeClr val="tx1"/>
                </a:solidFill>
                <a:sym typeface="Symbol" pitchFamily="18" charset="2"/>
              </a:rPr>
              <a:t>2</a:t>
            </a:r>
            <a:r>
              <a:rPr lang="en-US" altLang="en-US" sz="2800" b="0" smtClean="0">
                <a:solidFill>
                  <a:schemeClr val="tx1"/>
                </a:solidFill>
                <a:sym typeface="Symbol" pitchFamily="18" charset="2"/>
              </a:rPr>
              <a:t> is 1.72</a:t>
            </a:r>
            <a:r>
              <a:rPr lang="en-US" altLang="en-US" sz="2800" b="0" smtClean="0">
                <a:solidFill>
                  <a:schemeClr val="tx1"/>
                </a:solidFill>
              </a:rPr>
              <a:t> </a:t>
            </a:r>
            <a:r>
              <a:rPr lang="en-US" altLang="en-US" sz="2800" b="0" smtClean="0">
                <a:solidFill>
                  <a:schemeClr val="tx1"/>
                </a:solidFill>
                <a:sym typeface="Symbol" pitchFamily="18" charset="2"/>
              </a:rPr>
              <a:t> 10</a:t>
            </a:r>
            <a:r>
              <a:rPr lang="en-US" altLang="en-US" sz="2800" b="0" baseline="30000" smtClean="0">
                <a:solidFill>
                  <a:schemeClr val="tx1"/>
                </a:solidFill>
                <a:sym typeface="Symbol" pitchFamily="18" charset="2"/>
              </a:rPr>
              <a:t>4</a:t>
            </a:r>
            <a:r>
              <a:rPr lang="en-US" altLang="en-US" sz="2800" b="0" smtClean="0">
                <a:solidFill>
                  <a:schemeClr val="tx1"/>
                </a:solidFill>
                <a:sym typeface="Symbol" pitchFamily="18" charset="2"/>
              </a:rPr>
              <a:t> kPa and </a:t>
            </a:r>
            <a:r>
              <a:rPr lang="en-US" altLang="en-US" sz="2800" b="0" i="1" smtClean="0">
                <a:solidFill>
                  <a:schemeClr val="tx1"/>
                </a:solidFill>
                <a:sym typeface="Symbol" pitchFamily="18" charset="2"/>
              </a:rPr>
              <a:t>P</a:t>
            </a:r>
            <a:r>
              <a:rPr lang="en-US" altLang="en-US" sz="2800" b="0" baseline="-25000" smtClean="0">
                <a:solidFill>
                  <a:schemeClr val="tx1"/>
                </a:solidFill>
                <a:sym typeface="Symbol" pitchFamily="18" charset="2"/>
              </a:rPr>
              <a:t>O</a:t>
            </a:r>
            <a:r>
              <a:rPr lang="en-US" altLang="en-US" sz="2400" b="0" baseline="-55000" smtClean="0">
                <a:solidFill>
                  <a:schemeClr val="tx1"/>
                </a:solidFill>
                <a:sym typeface="Symbol" pitchFamily="18" charset="2"/>
              </a:rPr>
              <a:t>2</a:t>
            </a:r>
            <a:r>
              <a:rPr lang="en-US" altLang="en-US" sz="2800" b="0" smtClean="0">
                <a:solidFill>
                  <a:schemeClr val="tx1"/>
                </a:solidFill>
                <a:sym typeface="Symbol" pitchFamily="18" charset="2"/>
              </a:rPr>
              <a:t> is 4.641 </a:t>
            </a:r>
            <a:r>
              <a:rPr lang="en-US" altLang="en-US" sz="2800" b="0" smtClean="0">
                <a:solidFill>
                  <a:schemeClr val="tx1"/>
                </a:solidFill>
              </a:rPr>
              <a:t> </a:t>
            </a:r>
            <a:r>
              <a:rPr lang="en-US" altLang="en-US" sz="2800" b="0" smtClean="0">
                <a:solidFill>
                  <a:schemeClr val="tx1"/>
                </a:solidFill>
                <a:sym typeface="Symbol" pitchFamily="18" charset="2"/>
              </a:rPr>
              <a:t> 10</a:t>
            </a:r>
            <a:r>
              <a:rPr lang="en-US" altLang="en-US" sz="2800" b="0" baseline="30000" smtClean="0">
                <a:solidFill>
                  <a:schemeClr val="tx1"/>
                </a:solidFill>
                <a:sym typeface="Symbol" pitchFamily="18" charset="2"/>
              </a:rPr>
              <a:t>3</a:t>
            </a:r>
            <a:r>
              <a:rPr lang="en-US" altLang="en-US" sz="2800" b="0" smtClean="0">
                <a:solidFill>
                  <a:schemeClr val="tx1"/>
                </a:solidFill>
                <a:sym typeface="Symbol" pitchFamily="18" charset="2"/>
              </a:rPr>
              <a:t> kPa, what is the partial pressure of any other gases in the scuba tank (</a:t>
            </a:r>
            <a:r>
              <a:rPr lang="en-US" altLang="en-US" sz="2800" b="0" i="1" smtClean="0">
                <a:solidFill>
                  <a:schemeClr val="tx1"/>
                </a:solidFill>
                <a:sym typeface="Symbol" pitchFamily="18" charset="2"/>
              </a:rPr>
              <a:t>P</a:t>
            </a:r>
            <a:r>
              <a:rPr lang="en-US" altLang="en-US" sz="2800" b="0" baseline="-25000" smtClean="0">
                <a:solidFill>
                  <a:schemeClr val="tx1"/>
                </a:solidFill>
                <a:sym typeface="Symbol" pitchFamily="18" charset="2"/>
              </a:rPr>
              <a:t>other</a:t>
            </a:r>
            <a:r>
              <a:rPr lang="en-US" altLang="en-US" sz="2800" b="0" smtClean="0">
                <a:solidFill>
                  <a:schemeClr val="tx1"/>
                </a:solidFill>
                <a:sym typeface="Symbol" pitchFamily="18" charset="2"/>
              </a:rPr>
              <a:t>)</a:t>
            </a:r>
            <a:r>
              <a:rPr lang="en-US" altLang="en-US" sz="2800" b="0" i="1" smtClean="0">
                <a:solidFill>
                  <a:schemeClr val="tx1"/>
                </a:solidFill>
                <a:sym typeface="Symbol" pitchFamily="18" charset="2"/>
              </a:rPr>
              <a:t>?</a:t>
            </a:r>
          </a:p>
        </p:txBody>
      </p:sp>
      <p:sp>
        <p:nvSpPr>
          <p:cNvPr id="23556" name="Text Box 4"/>
          <p:cNvSpPr txBox="1">
            <a:spLocks noChangeArrowheads="1"/>
          </p:cNvSpPr>
          <p:nvPr/>
        </p:nvSpPr>
        <p:spPr bwMode="auto">
          <a:xfrm>
            <a:off x="1371600" y="40386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i="1"/>
              <a:t>P</a:t>
            </a:r>
            <a:r>
              <a:rPr lang="en-US" altLang="en-US" baseline="-25000"/>
              <a:t>total</a:t>
            </a:r>
            <a:r>
              <a:rPr lang="en-US" altLang="en-US"/>
              <a:t> = </a:t>
            </a:r>
            <a:r>
              <a:rPr lang="en-US" altLang="en-US" i="1"/>
              <a:t>P</a:t>
            </a:r>
            <a:r>
              <a:rPr lang="en-US" altLang="en-US" baseline="-25000"/>
              <a:t>O</a:t>
            </a:r>
            <a:r>
              <a:rPr lang="en-US" altLang="en-US" baseline="-55000"/>
              <a:t>2</a:t>
            </a:r>
            <a:r>
              <a:rPr lang="en-US" altLang="en-US"/>
              <a:t> + </a:t>
            </a:r>
            <a:r>
              <a:rPr lang="en-US" altLang="en-US" i="1"/>
              <a:t>P</a:t>
            </a:r>
            <a:r>
              <a:rPr lang="en-US" altLang="en-US" baseline="-25000"/>
              <a:t>N</a:t>
            </a:r>
            <a:r>
              <a:rPr lang="en-US" altLang="en-US" baseline="-55000"/>
              <a:t>2</a:t>
            </a:r>
            <a:r>
              <a:rPr lang="en-US" altLang="en-US"/>
              <a:t> + </a:t>
            </a:r>
            <a:r>
              <a:rPr lang="en-US" altLang="en-US" i="1"/>
              <a:t>P</a:t>
            </a:r>
            <a:r>
              <a:rPr lang="en-US" altLang="en-US" baseline="-25000"/>
              <a:t>others</a:t>
            </a:r>
            <a:r>
              <a:rPr lang="en-US" altLang="en-US"/>
              <a:t> </a:t>
            </a:r>
            <a:endParaRPr lang="en-US" altLang="en-US" baseline="-25000"/>
          </a:p>
        </p:txBody>
      </p:sp>
      <p:sp>
        <p:nvSpPr>
          <p:cNvPr id="23557" name="Text Box 5"/>
          <p:cNvSpPr txBox="1">
            <a:spLocks noChangeArrowheads="1"/>
          </p:cNvSpPr>
          <p:nvPr/>
        </p:nvSpPr>
        <p:spPr bwMode="auto">
          <a:xfrm>
            <a:off x="1447800" y="44958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i="1" dirty="0"/>
              <a:t>P</a:t>
            </a:r>
            <a:r>
              <a:rPr lang="en-US" altLang="en-US" baseline="-25000" dirty="0"/>
              <a:t>others</a:t>
            </a:r>
            <a:r>
              <a:rPr lang="en-US" altLang="en-US" dirty="0"/>
              <a:t> = </a:t>
            </a:r>
            <a:r>
              <a:rPr lang="en-US" altLang="en-US" i="1" dirty="0" err="1"/>
              <a:t>P</a:t>
            </a:r>
            <a:r>
              <a:rPr lang="en-US" altLang="en-US" baseline="-25000" dirty="0" err="1"/>
              <a:t>total</a:t>
            </a:r>
            <a:r>
              <a:rPr lang="en-US" altLang="en-US" dirty="0"/>
              <a:t> </a:t>
            </a:r>
            <a:r>
              <a:rPr lang="en-US" altLang="en-US" dirty="0">
                <a:cs typeface="Arial" charset="0"/>
              </a:rPr>
              <a:t>–</a:t>
            </a:r>
            <a:r>
              <a:rPr lang="en-US" altLang="en-US" dirty="0"/>
              <a:t> (</a:t>
            </a:r>
            <a:r>
              <a:rPr lang="en-US" altLang="en-US" i="1" dirty="0"/>
              <a:t>P</a:t>
            </a:r>
            <a:r>
              <a:rPr lang="en-US" altLang="en-US" baseline="-25000" dirty="0"/>
              <a:t>N</a:t>
            </a:r>
            <a:r>
              <a:rPr lang="en-US" altLang="en-US" baseline="-55000" dirty="0"/>
              <a:t>2</a:t>
            </a:r>
            <a:r>
              <a:rPr lang="en-US" altLang="en-US" dirty="0"/>
              <a:t> + </a:t>
            </a:r>
            <a:r>
              <a:rPr lang="en-US" altLang="en-US" i="1" dirty="0"/>
              <a:t>P</a:t>
            </a:r>
            <a:r>
              <a:rPr lang="en-US" altLang="en-US" baseline="-25000" dirty="0"/>
              <a:t>O</a:t>
            </a:r>
            <a:r>
              <a:rPr lang="en-US" altLang="en-US" baseline="-55000" dirty="0"/>
              <a:t>2</a:t>
            </a:r>
            <a:r>
              <a:rPr lang="en-US" altLang="en-US" dirty="0"/>
              <a:t>) </a:t>
            </a:r>
          </a:p>
        </p:txBody>
      </p:sp>
      <p:sp>
        <p:nvSpPr>
          <p:cNvPr id="23558" name="Text Box 6"/>
          <p:cNvSpPr txBox="1">
            <a:spLocks noChangeArrowheads="1"/>
          </p:cNvSpPr>
          <p:nvPr/>
        </p:nvSpPr>
        <p:spPr bwMode="auto">
          <a:xfrm>
            <a:off x="304800" y="4977581"/>
            <a:ext cx="8534400" cy="1004888"/>
          </a:xfrm>
          <a:prstGeom prst="rect">
            <a:avLst/>
          </a:prstGeom>
          <a:solidFill>
            <a:schemeClr val="bg1"/>
          </a:solidFill>
          <a:ln>
            <a:noFill/>
          </a:ln>
          <a:effec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i="1"/>
              <a:t>P</a:t>
            </a:r>
            <a:r>
              <a:rPr lang="en-US" altLang="en-US" baseline="-25000"/>
              <a:t>others</a:t>
            </a:r>
            <a:r>
              <a:rPr lang="en-US" altLang="en-US"/>
              <a:t> = 2.21 </a:t>
            </a:r>
            <a:r>
              <a:rPr lang="en-US" altLang="en-US">
                <a:sym typeface="Symbol" pitchFamily="18" charset="2"/>
              </a:rPr>
              <a:t> 10</a:t>
            </a:r>
            <a:r>
              <a:rPr lang="en-US" altLang="en-US" baseline="30000">
                <a:sym typeface="Symbol" pitchFamily="18" charset="2"/>
              </a:rPr>
              <a:t>4</a:t>
            </a:r>
            <a:r>
              <a:rPr lang="en-US" altLang="en-US">
                <a:sym typeface="Symbol" pitchFamily="18" charset="2"/>
              </a:rPr>
              <a:t> kPa</a:t>
            </a:r>
            <a:r>
              <a:rPr lang="en-US" altLang="en-US"/>
              <a:t> </a:t>
            </a:r>
            <a:r>
              <a:rPr lang="en-US" altLang="en-US">
                <a:cs typeface="Arial" charset="0"/>
              </a:rPr>
              <a:t>–</a:t>
            </a:r>
            <a:r>
              <a:rPr lang="en-US" altLang="en-US"/>
              <a:t> (1.72 </a:t>
            </a:r>
            <a:r>
              <a:rPr lang="en-US" altLang="en-US">
                <a:sym typeface="Symbol" pitchFamily="18" charset="2"/>
              </a:rPr>
              <a:t> 10</a:t>
            </a:r>
            <a:r>
              <a:rPr lang="en-US" altLang="en-US" baseline="30000">
                <a:sym typeface="Symbol" pitchFamily="18" charset="2"/>
              </a:rPr>
              <a:t>4</a:t>
            </a:r>
            <a:r>
              <a:rPr lang="en-US" altLang="en-US">
                <a:sym typeface="Symbol" pitchFamily="18" charset="2"/>
              </a:rPr>
              <a:t> kPa</a:t>
            </a:r>
            <a:r>
              <a:rPr lang="en-US" altLang="en-US"/>
              <a:t>  + </a:t>
            </a:r>
            <a:r>
              <a:rPr lang="en-US" altLang="en-US">
                <a:sym typeface="Symbol" pitchFamily="18" charset="2"/>
              </a:rPr>
              <a:t>4.641 </a:t>
            </a:r>
            <a:r>
              <a:rPr lang="en-US" altLang="en-US"/>
              <a:t> </a:t>
            </a:r>
            <a:r>
              <a:rPr lang="en-US" altLang="en-US">
                <a:sym typeface="Symbol" pitchFamily="18" charset="2"/>
              </a:rPr>
              <a:t> 10</a:t>
            </a:r>
            <a:r>
              <a:rPr lang="en-US" altLang="en-US" baseline="30000">
                <a:sym typeface="Symbol" pitchFamily="18" charset="2"/>
              </a:rPr>
              <a:t>3</a:t>
            </a:r>
            <a:r>
              <a:rPr lang="en-US" altLang="en-US">
                <a:sym typeface="Symbol" pitchFamily="18" charset="2"/>
              </a:rPr>
              <a:t> kPa</a:t>
            </a:r>
            <a:r>
              <a:rPr lang="en-US" altLang="en-US"/>
              <a:t>) </a:t>
            </a:r>
          </a:p>
          <a:p>
            <a:pPr algn="ctr">
              <a:spcBef>
                <a:spcPct val="50000"/>
              </a:spcBef>
            </a:pPr>
            <a:r>
              <a:rPr lang="en-US" altLang="en-US" i="1"/>
              <a:t>P</a:t>
            </a:r>
            <a:r>
              <a:rPr lang="en-US" altLang="en-US" baseline="-25000"/>
              <a:t>others</a:t>
            </a:r>
            <a:r>
              <a:rPr lang="en-US" altLang="en-US"/>
              <a:t> = 2.59 </a:t>
            </a:r>
            <a:r>
              <a:rPr lang="en-US" altLang="en-US">
                <a:sym typeface="Symbol" pitchFamily="18" charset="2"/>
              </a:rPr>
              <a:t> 10</a:t>
            </a:r>
            <a:r>
              <a:rPr lang="en-US" altLang="en-US" baseline="30000">
                <a:sym typeface="Symbol" pitchFamily="18" charset="2"/>
              </a:rPr>
              <a:t>2</a:t>
            </a:r>
            <a:r>
              <a:rPr lang="en-US" altLang="en-US">
                <a:sym typeface="Symbol" pitchFamily="18" charset="2"/>
              </a:rPr>
              <a:t> kPa</a:t>
            </a:r>
          </a:p>
        </p:txBody>
      </p:sp>
      <p:pic>
        <p:nvPicPr>
          <p:cNvPr id="23559" name="Picture 9" descr="check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19050"/>
            <a:ext cx="25511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6555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40962" name="Rectangle 2"/>
          <p:cNvSpPr>
            <a:spLocks noGrp="1" noChangeArrowheads="1"/>
          </p:cNvSpPr>
          <p:nvPr>
            <p:ph type="title"/>
          </p:nvPr>
        </p:nvSpPr>
        <p:spPr>
          <a:xfrm>
            <a:off x="5867400" y="76200"/>
            <a:ext cx="2971800" cy="457200"/>
          </a:xfrm>
        </p:spPr>
        <p:txBody>
          <a:bodyPr/>
          <a:lstStyle/>
          <a:p>
            <a:pPr eaLnBrk="1" hangingPunct="1">
              <a:defRPr/>
            </a:pPr>
            <a:r>
              <a:rPr lang="en-US" altLang="en-US" smtClean="0"/>
              <a:t>Graham’s Law</a:t>
            </a:r>
          </a:p>
        </p:txBody>
      </p:sp>
      <p:sp>
        <p:nvSpPr>
          <p:cNvPr id="24580" name="Text Box 4"/>
          <p:cNvSpPr txBox="1">
            <a:spLocks noChangeArrowheads="1"/>
          </p:cNvSpPr>
          <p:nvPr/>
        </p:nvSpPr>
        <p:spPr bwMode="auto">
          <a:xfrm>
            <a:off x="762000" y="1524000"/>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solidFill>
                  <a:srgbClr val="A3573F"/>
                </a:solidFill>
              </a:rPr>
              <a:t>Graham’s Law</a:t>
            </a:r>
          </a:p>
        </p:txBody>
      </p:sp>
      <p:sp>
        <p:nvSpPr>
          <p:cNvPr id="24581" name="Rectangle 5"/>
          <p:cNvSpPr>
            <a:spLocks noGrp="1" noChangeArrowheads="1"/>
          </p:cNvSpPr>
          <p:nvPr>
            <p:ph type="body" idx="1"/>
          </p:nvPr>
        </p:nvSpPr>
        <p:spPr>
          <a:xfrm>
            <a:off x="838200" y="2133600"/>
            <a:ext cx="7620000" cy="1752600"/>
          </a:xfrm>
        </p:spPr>
        <p:txBody>
          <a:bodyPr/>
          <a:lstStyle/>
          <a:p>
            <a:pPr marL="0" indent="803275" eaLnBrk="1" hangingPunct="1"/>
            <a:r>
              <a:rPr lang="en-US" altLang="en-US" b="0" smtClean="0">
                <a:solidFill>
                  <a:schemeClr val="tx1"/>
                </a:solidFill>
              </a:rPr>
              <a:t>How does the molar mass of a gas affect the rate at which the gas diffuses or effuses?</a:t>
            </a:r>
          </a:p>
        </p:txBody>
      </p:sp>
      <p:pic>
        <p:nvPicPr>
          <p:cNvPr id="24582" name="Picture 6" descr="Chem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736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5894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23906" name="Rectangle 2"/>
          <p:cNvSpPr>
            <a:spLocks noGrp="1" noChangeArrowheads="1"/>
          </p:cNvSpPr>
          <p:nvPr>
            <p:ph type="title"/>
          </p:nvPr>
        </p:nvSpPr>
        <p:spPr>
          <a:xfrm>
            <a:off x="5867400" y="76200"/>
            <a:ext cx="2971800" cy="457200"/>
          </a:xfrm>
        </p:spPr>
        <p:txBody>
          <a:bodyPr/>
          <a:lstStyle/>
          <a:p>
            <a:pPr eaLnBrk="1" hangingPunct="1">
              <a:defRPr/>
            </a:pPr>
            <a:r>
              <a:rPr lang="en-US" altLang="en-US" smtClean="0"/>
              <a:t>Graham’s Law</a:t>
            </a:r>
          </a:p>
        </p:txBody>
      </p:sp>
      <p:sp>
        <p:nvSpPr>
          <p:cNvPr id="26628" name="Text Box 4"/>
          <p:cNvSpPr txBox="1">
            <a:spLocks noChangeArrowheads="1"/>
          </p:cNvSpPr>
          <p:nvPr/>
        </p:nvSpPr>
        <p:spPr bwMode="auto">
          <a:xfrm>
            <a:off x="838200" y="1295400"/>
            <a:ext cx="7848600" cy="374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buFontTx/>
              <a:buChar char="•"/>
            </a:pPr>
            <a:r>
              <a:rPr lang="en-US" altLang="en-US" sz="3200"/>
              <a:t>If you open a perfume bottle in one corner of a room, at some point, a person standing in the opposite corner will be able to smell the perfume.</a:t>
            </a:r>
          </a:p>
          <a:p>
            <a:pPr>
              <a:spcBef>
                <a:spcPct val="50000"/>
              </a:spcBef>
              <a:buFontTx/>
              <a:buChar char="•"/>
            </a:pPr>
            <a:r>
              <a:rPr lang="en-US" altLang="en-US" sz="3200"/>
              <a:t>Molecules in the perfume evaporate and diffuse, or spread out, through the air in the room.</a:t>
            </a:r>
          </a:p>
        </p:txBody>
      </p:sp>
    </p:spTree>
    <p:extLst>
      <p:ext uri="{BB962C8B-B14F-4D97-AF65-F5344CB8AC3E}">
        <p14:creationId xmlns:p14="http://schemas.microsoft.com/office/powerpoint/2010/main" val="8827564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43010" name="Rectangle 2"/>
          <p:cNvSpPr>
            <a:spLocks noGrp="1" noChangeArrowheads="1"/>
          </p:cNvSpPr>
          <p:nvPr>
            <p:ph type="title"/>
          </p:nvPr>
        </p:nvSpPr>
        <p:spPr>
          <a:xfrm>
            <a:off x="5867400" y="76200"/>
            <a:ext cx="2971800" cy="457200"/>
          </a:xfrm>
        </p:spPr>
        <p:txBody>
          <a:bodyPr/>
          <a:lstStyle/>
          <a:p>
            <a:pPr eaLnBrk="1" hangingPunct="1">
              <a:defRPr/>
            </a:pPr>
            <a:r>
              <a:rPr lang="en-US" altLang="en-US" smtClean="0"/>
              <a:t>Graham’s Law</a:t>
            </a:r>
          </a:p>
        </p:txBody>
      </p:sp>
      <p:sp>
        <p:nvSpPr>
          <p:cNvPr id="27652" name="Text Box 5"/>
          <p:cNvSpPr txBox="1">
            <a:spLocks noChangeArrowheads="1"/>
          </p:cNvSpPr>
          <p:nvPr/>
        </p:nvSpPr>
        <p:spPr bwMode="auto">
          <a:xfrm>
            <a:off x="762000" y="1371600"/>
            <a:ext cx="7924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u="sng"/>
              <a:t>Diffusion</a:t>
            </a:r>
            <a:r>
              <a:rPr lang="en-US" altLang="en-US" sz="3200"/>
              <a:t> is the tendency of molecules to move toward areas of lower concentration until the concentration is uniform throughout.</a:t>
            </a:r>
          </a:p>
        </p:txBody>
      </p:sp>
    </p:spTree>
    <p:extLst>
      <p:ext uri="{BB962C8B-B14F-4D97-AF65-F5344CB8AC3E}">
        <p14:creationId xmlns:p14="http://schemas.microsoft.com/office/powerpoint/2010/main" val="25353942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49154" name="Rectangle 2"/>
          <p:cNvSpPr>
            <a:spLocks noGrp="1" noChangeArrowheads="1"/>
          </p:cNvSpPr>
          <p:nvPr>
            <p:ph type="title"/>
          </p:nvPr>
        </p:nvSpPr>
        <p:spPr>
          <a:xfrm>
            <a:off x="5867400" y="0"/>
            <a:ext cx="3200400" cy="609600"/>
          </a:xfrm>
        </p:spPr>
        <p:txBody>
          <a:bodyPr/>
          <a:lstStyle/>
          <a:p>
            <a:pPr eaLnBrk="1" hangingPunct="1">
              <a:defRPr/>
            </a:pPr>
            <a:r>
              <a:rPr lang="en-US" altLang="en-US" smtClean="0"/>
              <a:t>Graham’s Law</a:t>
            </a:r>
          </a:p>
        </p:txBody>
      </p:sp>
      <p:sp>
        <p:nvSpPr>
          <p:cNvPr id="28676" name="Text Box 6"/>
          <p:cNvSpPr txBox="1">
            <a:spLocks noChangeArrowheads="1"/>
          </p:cNvSpPr>
          <p:nvPr/>
        </p:nvSpPr>
        <p:spPr bwMode="auto">
          <a:xfrm>
            <a:off x="1066800" y="15240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During </a:t>
            </a:r>
            <a:r>
              <a:rPr lang="en-US" altLang="en-US" sz="3200" b="1" u="sng"/>
              <a:t>effusion</a:t>
            </a:r>
            <a:r>
              <a:rPr lang="en-US" altLang="en-US" sz="3200"/>
              <a:t>, a gas escapes through a tiny hole in its container.</a:t>
            </a:r>
          </a:p>
        </p:txBody>
      </p:sp>
    </p:spTree>
    <p:extLst>
      <p:ext uri="{BB962C8B-B14F-4D97-AF65-F5344CB8AC3E}">
        <p14:creationId xmlns:p14="http://schemas.microsoft.com/office/powerpoint/2010/main" val="10723659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32098" name="Rectangle 2"/>
          <p:cNvSpPr>
            <a:spLocks noGrp="1" noChangeArrowheads="1"/>
          </p:cNvSpPr>
          <p:nvPr>
            <p:ph type="title"/>
          </p:nvPr>
        </p:nvSpPr>
        <p:spPr>
          <a:xfrm>
            <a:off x="5867400" y="0"/>
            <a:ext cx="3124200" cy="609600"/>
          </a:xfrm>
        </p:spPr>
        <p:txBody>
          <a:bodyPr/>
          <a:lstStyle/>
          <a:p>
            <a:pPr eaLnBrk="1" hangingPunct="1">
              <a:defRPr/>
            </a:pPr>
            <a:r>
              <a:rPr lang="en-US" altLang="en-US" smtClean="0"/>
              <a:t>Graham’s Law</a:t>
            </a:r>
          </a:p>
        </p:txBody>
      </p:sp>
      <p:sp>
        <p:nvSpPr>
          <p:cNvPr id="29700" name="Text Box 3"/>
          <p:cNvSpPr txBox="1">
            <a:spLocks noChangeArrowheads="1"/>
          </p:cNvSpPr>
          <p:nvPr/>
        </p:nvSpPr>
        <p:spPr bwMode="auto">
          <a:xfrm>
            <a:off x="1066800" y="15240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During </a:t>
            </a:r>
            <a:r>
              <a:rPr lang="en-US" altLang="en-US" sz="3200" b="1" u="sng"/>
              <a:t>effusion</a:t>
            </a:r>
            <a:r>
              <a:rPr lang="en-US" altLang="en-US" sz="3200"/>
              <a:t>, a gas escapes through a tiny hole in its container.</a:t>
            </a:r>
          </a:p>
        </p:txBody>
      </p:sp>
      <p:sp>
        <p:nvSpPr>
          <p:cNvPr id="29701" name="Text Box 4"/>
          <p:cNvSpPr txBox="1">
            <a:spLocks noChangeArrowheads="1"/>
          </p:cNvSpPr>
          <p:nvPr/>
        </p:nvSpPr>
        <p:spPr bwMode="auto">
          <a:xfrm>
            <a:off x="1219200" y="2819400"/>
            <a:ext cx="6324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buFontTx/>
              <a:buChar char="•"/>
            </a:pPr>
            <a:r>
              <a:rPr lang="en-US" altLang="en-US" sz="2800"/>
              <a:t>With effusion and diffusion, the type of particle is important.</a:t>
            </a:r>
          </a:p>
        </p:txBody>
      </p:sp>
    </p:spTree>
    <p:extLst>
      <p:ext uri="{BB962C8B-B14F-4D97-AF65-F5344CB8AC3E}">
        <p14:creationId xmlns:p14="http://schemas.microsoft.com/office/powerpoint/2010/main" val="266594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smtClean="0"/>
              <a:t>The Nature of liquids and Solids</a:t>
            </a:r>
            <a:endParaRPr lang="en-US" dirty="0"/>
          </a:p>
        </p:txBody>
      </p:sp>
      <p:sp>
        <p:nvSpPr>
          <p:cNvPr id="4" name="Text Placeholder 3"/>
          <p:cNvSpPr>
            <a:spLocks noGrp="1"/>
          </p:cNvSpPr>
          <p:nvPr>
            <p:ph type="body" idx="1"/>
          </p:nvPr>
        </p:nvSpPr>
        <p:spPr/>
        <p:txBody>
          <a:bodyPr/>
          <a:lstStyle/>
          <a:p>
            <a:r>
              <a:rPr lang="en-US" dirty="0"/>
              <a:t>Unit 8 Day </a:t>
            </a:r>
            <a:r>
              <a:rPr lang="en-US" dirty="0" smtClean="0"/>
              <a:t>2</a:t>
            </a:r>
            <a:endParaRPr lang="en-US" dirty="0"/>
          </a:p>
        </p:txBody>
      </p:sp>
    </p:spTree>
    <p:extLst>
      <p:ext uri="{BB962C8B-B14F-4D97-AF65-F5344CB8AC3E}">
        <p14:creationId xmlns:p14="http://schemas.microsoft.com/office/powerpoint/2010/main" val="29894695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30050" name="Rectangle 2"/>
          <p:cNvSpPr>
            <a:spLocks noGrp="1" noChangeArrowheads="1"/>
          </p:cNvSpPr>
          <p:nvPr>
            <p:ph type="title"/>
          </p:nvPr>
        </p:nvSpPr>
        <p:spPr>
          <a:xfrm>
            <a:off x="5867400" y="0"/>
            <a:ext cx="3200400" cy="609600"/>
          </a:xfrm>
        </p:spPr>
        <p:txBody>
          <a:bodyPr/>
          <a:lstStyle/>
          <a:p>
            <a:pPr eaLnBrk="1" hangingPunct="1">
              <a:defRPr/>
            </a:pPr>
            <a:r>
              <a:rPr lang="en-US" altLang="en-US" smtClean="0"/>
              <a:t>Graham’s Law</a:t>
            </a:r>
          </a:p>
        </p:txBody>
      </p:sp>
      <p:pic>
        <p:nvPicPr>
          <p:cNvPr id="30724" name="Picture 4" descr="Chem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7366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p:cNvSpPr txBox="1">
            <a:spLocks noChangeArrowheads="1"/>
          </p:cNvSpPr>
          <p:nvPr/>
        </p:nvSpPr>
        <p:spPr bwMode="auto">
          <a:xfrm>
            <a:off x="1066800" y="1570038"/>
            <a:ext cx="71628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8001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Gases of lower molar mass diffuse and effuse faster than gases of higher molar mass.</a:t>
            </a:r>
          </a:p>
        </p:txBody>
      </p:sp>
    </p:spTree>
    <p:extLst>
      <p:ext uri="{BB962C8B-B14F-4D97-AF65-F5344CB8AC3E}">
        <p14:creationId xmlns:p14="http://schemas.microsoft.com/office/powerpoint/2010/main" val="17026228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84322" name="Rectangle 2"/>
          <p:cNvSpPr>
            <a:spLocks noGrp="1" noChangeArrowheads="1"/>
          </p:cNvSpPr>
          <p:nvPr>
            <p:ph type="title"/>
          </p:nvPr>
        </p:nvSpPr>
        <p:spPr>
          <a:xfrm>
            <a:off x="5867400" y="0"/>
            <a:ext cx="3276600" cy="611188"/>
          </a:xfrm>
        </p:spPr>
        <p:txBody>
          <a:bodyPr/>
          <a:lstStyle/>
          <a:p>
            <a:pPr eaLnBrk="1" hangingPunct="1">
              <a:defRPr/>
            </a:pPr>
            <a:r>
              <a:rPr lang="en-US" altLang="en-US" smtClean="0"/>
              <a:t>Graham’s Law</a:t>
            </a:r>
          </a:p>
        </p:txBody>
      </p:sp>
      <p:sp>
        <p:nvSpPr>
          <p:cNvPr id="33796" name="Rectangle 3"/>
          <p:cNvSpPr>
            <a:spLocks noGrp="1" noChangeArrowheads="1"/>
          </p:cNvSpPr>
          <p:nvPr>
            <p:ph type="body" idx="1"/>
          </p:nvPr>
        </p:nvSpPr>
        <p:spPr>
          <a:xfrm>
            <a:off x="914400" y="4191000"/>
            <a:ext cx="7086600" cy="2362200"/>
          </a:xfrm>
          <a:solidFill>
            <a:schemeClr val="bg1"/>
          </a:solidFill>
        </p:spPr>
        <p:txBody>
          <a:bodyPr/>
          <a:lstStyle/>
          <a:p>
            <a:pPr eaLnBrk="1" hangingPunct="1">
              <a:buFontTx/>
              <a:buChar char="•"/>
            </a:pPr>
            <a:r>
              <a:rPr lang="en-US" altLang="en-US" sz="2800" b="0" dirty="0" smtClean="0">
                <a:solidFill>
                  <a:schemeClr val="tx1"/>
                </a:solidFill>
              </a:rPr>
              <a:t>This law can also be applied to the diffusion of gases.</a:t>
            </a:r>
          </a:p>
          <a:p>
            <a:pPr eaLnBrk="1" hangingPunct="1">
              <a:buFontTx/>
              <a:buChar char="•"/>
            </a:pPr>
            <a:r>
              <a:rPr lang="en-US" altLang="en-US" sz="2800" b="0" dirty="0" smtClean="0">
                <a:solidFill>
                  <a:schemeClr val="tx1"/>
                </a:solidFill>
              </a:rPr>
              <a:t>If two objects with different masses have the same kinetic energy, the lighter object must move faster.</a:t>
            </a:r>
          </a:p>
        </p:txBody>
      </p:sp>
      <p:sp>
        <p:nvSpPr>
          <p:cNvPr id="33797" name="Text Box 4"/>
          <p:cNvSpPr txBox="1">
            <a:spLocks noChangeArrowheads="1"/>
          </p:cNvSpPr>
          <p:nvPr/>
        </p:nvSpPr>
        <p:spPr bwMode="auto">
          <a:xfrm>
            <a:off x="838200" y="1447800"/>
            <a:ext cx="685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solidFill>
                  <a:srgbClr val="658B92"/>
                </a:solidFill>
              </a:rPr>
              <a:t>Thomas Graham’s Contribution</a:t>
            </a:r>
          </a:p>
        </p:txBody>
      </p:sp>
      <p:sp>
        <p:nvSpPr>
          <p:cNvPr id="33798" name="Text Box 5"/>
          <p:cNvSpPr txBox="1">
            <a:spLocks noChangeArrowheads="1"/>
          </p:cNvSpPr>
          <p:nvPr/>
        </p:nvSpPr>
        <p:spPr bwMode="auto">
          <a:xfrm>
            <a:off x="838200" y="2057400"/>
            <a:ext cx="7315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u="sng" dirty="0"/>
              <a:t>Graham’s law of effusion</a:t>
            </a:r>
            <a:r>
              <a:rPr lang="en-US" altLang="en-US" sz="3200" b="1" dirty="0"/>
              <a:t> </a:t>
            </a:r>
            <a:r>
              <a:rPr lang="en-US" altLang="en-US" sz="3200" dirty="0"/>
              <a:t>states that the rate of effusion of a gas is inversely proportional to the square root of the gas’s molar mass.</a:t>
            </a:r>
          </a:p>
        </p:txBody>
      </p:sp>
    </p:spTree>
    <p:extLst>
      <p:ext uri="{BB962C8B-B14F-4D97-AF65-F5344CB8AC3E}">
        <p14:creationId xmlns:p14="http://schemas.microsoft.com/office/powerpoint/2010/main" val="8091737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34819" name="AutoShape 3"/>
          <p:cNvSpPr>
            <a:spLocks noChangeArrowheads="1"/>
          </p:cNvSpPr>
          <p:nvPr/>
        </p:nvSpPr>
        <p:spPr bwMode="auto">
          <a:xfrm>
            <a:off x="5943600" y="152400"/>
            <a:ext cx="2209800" cy="304800"/>
          </a:xfrm>
          <a:prstGeom prst="roundRect">
            <a:avLst>
              <a:gd name="adj" fmla="val 36667"/>
            </a:avLst>
          </a:prstGeom>
          <a:solidFill>
            <a:srgbClr val="A3B53D"/>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solidFill>
                  <a:schemeClr val="bg1"/>
                </a:solidFill>
                <a:ea typeface="ヒラギノ角ゴ Pro W3" pitchFamily="28" charset="-128"/>
              </a:rPr>
              <a:t>CHEMISTRY</a:t>
            </a:r>
            <a:r>
              <a:rPr lang="en-US" altLang="en-US" sz="2000" b="1">
                <a:solidFill>
                  <a:srgbClr val="874B98"/>
                </a:solidFill>
                <a:ea typeface="ヒラギノ角ゴ Pro W3" pitchFamily="28" charset="-128"/>
              </a:rPr>
              <a:t> </a:t>
            </a:r>
            <a:r>
              <a:rPr lang="en-US" altLang="en-US" sz="2000" b="1">
                <a:solidFill>
                  <a:srgbClr val="B54C8C"/>
                </a:solidFill>
                <a:ea typeface="ヒラギノ角ゴ Pro W3" pitchFamily="28" charset="-128"/>
              </a:rPr>
              <a:t>&amp;</a:t>
            </a:r>
            <a:r>
              <a:rPr lang="en-US" altLang="en-US" sz="1600" b="1">
                <a:solidFill>
                  <a:srgbClr val="874B98"/>
                </a:solidFill>
                <a:ea typeface="ヒラギノ角ゴ Pro W3" pitchFamily="28" charset="-128"/>
              </a:rPr>
              <a:t> </a:t>
            </a:r>
            <a:r>
              <a:rPr lang="en-US" altLang="en-US" sz="1600" b="1">
                <a:solidFill>
                  <a:schemeClr val="bg1"/>
                </a:solidFill>
                <a:ea typeface="ヒラギノ角ゴ Pro W3" pitchFamily="28" charset="-128"/>
              </a:rPr>
              <a:t>YOU</a:t>
            </a:r>
            <a:endParaRPr lang="en-US" altLang="en-US" sz="1600" b="1">
              <a:solidFill>
                <a:srgbClr val="658B92"/>
              </a:solidFill>
              <a:ea typeface="ヒラギノ角ゴ Pro W3" pitchFamily="28" charset="-128"/>
            </a:endParaRPr>
          </a:p>
        </p:txBody>
      </p:sp>
      <p:sp>
        <p:nvSpPr>
          <p:cNvPr id="34820" name="Text Box 6"/>
          <p:cNvSpPr txBox="1">
            <a:spLocks noChangeArrowheads="1"/>
          </p:cNvSpPr>
          <p:nvPr/>
        </p:nvSpPr>
        <p:spPr bwMode="auto">
          <a:xfrm>
            <a:off x="609600" y="990600"/>
            <a:ext cx="8077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t>Why do balloons filled with helium deflate faster than balloons filled with air? Use Graham’s law of effusion to explain your answer.</a:t>
            </a:r>
          </a:p>
        </p:txBody>
      </p:sp>
    </p:spTree>
    <p:extLst>
      <p:ext uri="{BB962C8B-B14F-4D97-AF65-F5344CB8AC3E}">
        <p14:creationId xmlns:p14="http://schemas.microsoft.com/office/powerpoint/2010/main" val="13007820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35843" name="Rectangle 2"/>
          <p:cNvSpPr>
            <a:spLocks noGrp="1" noChangeArrowheads="1"/>
          </p:cNvSpPr>
          <p:nvPr>
            <p:ph type="body" idx="1"/>
          </p:nvPr>
        </p:nvSpPr>
        <p:spPr>
          <a:xfrm>
            <a:off x="685800" y="3657600"/>
            <a:ext cx="7772400" cy="2667000"/>
          </a:xfrm>
          <a:noFill/>
        </p:spPr>
        <p:txBody>
          <a:bodyPr/>
          <a:lstStyle/>
          <a:p>
            <a:pPr marL="0" indent="0" eaLnBrk="1" hangingPunct="1"/>
            <a:r>
              <a:rPr lang="en-US" altLang="en-US" b="0" i="1" smtClean="0">
                <a:solidFill>
                  <a:schemeClr val="tx1"/>
                </a:solidFill>
              </a:rPr>
              <a:t>Molecules of helium have a lower mass than the average mass of air molecules, so helium molecules effuse through the tiny pores in a balloon faster than air molecules do. </a:t>
            </a:r>
          </a:p>
        </p:txBody>
      </p:sp>
      <p:sp>
        <p:nvSpPr>
          <p:cNvPr id="35844" name="AutoShape 3"/>
          <p:cNvSpPr>
            <a:spLocks noChangeArrowheads="1"/>
          </p:cNvSpPr>
          <p:nvPr/>
        </p:nvSpPr>
        <p:spPr bwMode="auto">
          <a:xfrm>
            <a:off x="5943600" y="152400"/>
            <a:ext cx="2209800" cy="304800"/>
          </a:xfrm>
          <a:prstGeom prst="roundRect">
            <a:avLst>
              <a:gd name="adj" fmla="val 36667"/>
            </a:avLst>
          </a:prstGeom>
          <a:solidFill>
            <a:srgbClr val="A3B53D"/>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1600" b="1">
                <a:solidFill>
                  <a:schemeClr val="bg1"/>
                </a:solidFill>
                <a:ea typeface="ヒラギノ角ゴ Pro W3" pitchFamily="28" charset="-128"/>
              </a:rPr>
              <a:t>CHEMISTRY</a:t>
            </a:r>
            <a:r>
              <a:rPr lang="en-US" altLang="en-US" sz="2000" b="1">
                <a:solidFill>
                  <a:srgbClr val="874B98"/>
                </a:solidFill>
                <a:ea typeface="ヒラギノ角ゴ Pro W3" pitchFamily="28" charset="-128"/>
              </a:rPr>
              <a:t> </a:t>
            </a:r>
            <a:r>
              <a:rPr lang="en-US" altLang="en-US" sz="2000" b="1">
                <a:solidFill>
                  <a:srgbClr val="B54C8C"/>
                </a:solidFill>
                <a:ea typeface="ヒラギノ角ゴ Pro W3" pitchFamily="28" charset="-128"/>
              </a:rPr>
              <a:t>&amp;</a:t>
            </a:r>
            <a:r>
              <a:rPr lang="en-US" altLang="en-US" sz="1600" b="1">
                <a:solidFill>
                  <a:srgbClr val="874B98"/>
                </a:solidFill>
                <a:ea typeface="ヒラギノ角ゴ Pro W3" pitchFamily="28" charset="-128"/>
              </a:rPr>
              <a:t> </a:t>
            </a:r>
            <a:r>
              <a:rPr lang="en-US" altLang="en-US" sz="1600" b="1">
                <a:solidFill>
                  <a:schemeClr val="bg1"/>
                </a:solidFill>
                <a:ea typeface="ヒラギノ角ゴ Pro W3" pitchFamily="28" charset="-128"/>
              </a:rPr>
              <a:t>YOU</a:t>
            </a:r>
            <a:endParaRPr lang="en-US" altLang="en-US" sz="1600" b="1">
              <a:solidFill>
                <a:srgbClr val="658B92"/>
              </a:solidFill>
              <a:ea typeface="ヒラギノ角ゴ Pro W3" pitchFamily="28" charset="-128"/>
            </a:endParaRPr>
          </a:p>
        </p:txBody>
      </p:sp>
      <p:sp>
        <p:nvSpPr>
          <p:cNvPr id="35845" name="Text Box 4"/>
          <p:cNvSpPr txBox="1">
            <a:spLocks noChangeArrowheads="1"/>
          </p:cNvSpPr>
          <p:nvPr/>
        </p:nvSpPr>
        <p:spPr bwMode="auto">
          <a:xfrm>
            <a:off x="609600" y="990600"/>
            <a:ext cx="82296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t>Why do balloons filled with helium deflate faster than balloons filled with air? Use Graham’s law of effusion to explain your answer.</a:t>
            </a:r>
          </a:p>
        </p:txBody>
      </p:sp>
    </p:spTree>
    <p:extLst>
      <p:ext uri="{BB962C8B-B14F-4D97-AF65-F5344CB8AC3E}">
        <p14:creationId xmlns:p14="http://schemas.microsoft.com/office/powerpoint/2010/main" val="28470798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194562" name="Rectangle 2"/>
          <p:cNvSpPr>
            <a:spLocks noGrp="1" noChangeArrowheads="1"/>
          </p:cNvSpPr>
          <p:nvPr>
            <p:ph type="title"/>
          </p:nvPr>
        </p:nvSpPr>
        <p:spPr>
          <a:xfrm>
            <a:off x="5867400" y="0"/>
            <a:ext cx="3276600" cy="611188"/>
          </a:xfrm>
        </p:spPr>
        <p:txBody>
          <a:bodyPr/>
          <a:lstStyle/>
          <a:p>
            <a:pPr eaLnBrk="1" hangingPunct="1">
              <a:defRPr/>
            </a:pPr>
            <a:r>
              <a:rPr lang="en-US" altLang="en-US" smtClean="0"/>
              <a:t>Graham’s Law</a:t>
            </a:r>
          </a:p>
        </p:txBody>
      </p:sp>
      <p:sp>
        <p:nvSpPr>
          <p:cNvPr id="37892" name="Text Box 3"/>
          <p:cNvSpPr txBox="1">
            <a:spLocks noChangeArrowheads="1"/>
          </p:cNvSpPr>
          <p:nvPr/>
        </p:nvSpPr>
        <p:spPr bwMode="auto">
          <a:xfrm>
            <a:off x="457200" y="1249363"/>
            <a:ext cx="7010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solidFill>
                  <a:srgbClr val="658B92"/>
                </a:solidFill>
              </a:rPr>
              <a:t>Comparing Effusion Rates</a:t>
            </a:r>
          </a:p>
        </p:txBody>
      </p:sp>
      <p:sp>
        <p:nvSpPr>
          <p:cNvPr id="37893" name="Text Box 4"/>
          <p:cNvSpPr txBox="1">
            <a:spLocks noChangeArrowheads="1"/>
          </p:cNvSpPr>
          <p:nvPr/>
        </p:nvSpPr>
        <p:spPr bwMode="auto">
          <a:xfrm>
            <a:off x="457200" y="1905000"/>
            <a:ext cx="784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dirty="0"/>
              <a:t>Suppose you have two balloons, one filled with helium and the other filled with air.  </a:t>
            </a:r>
          </a:p>
        </p:txBody>
      </p:sp>
      <p:sp>
        <p:nvSpPr>
          <p:cNvPr id="37894" name="Rectangle 5"/>
          <p:cNvSpPr>
            <a:spLocks noGrp="1" noChangeArrowheads="1"/>
          </p:cNvSpPr>
          <p:nvPr>
            <p:ph type="body" idx="1"/>
          </p:nvPr>
        </p:nvSpPr>
        <p:spPr>
          <a:xfrm>
            <a:off x="457200" y="3048000"/>
            <a:ext cx="8077200" cy="3505200"/>
          </a:xfrm>
          <a:solidFill>
            <a:schemeClr val="bg1"/>
          </a:solidFill>
        </p:spPr>
        <p:txBody>
          <a:bodyPr/>
          <a:lstStyle/>
          <a:p>
            <a:pPr eaLnBrk="1" hangingPunct="1">
              <a:lnSpc>
                <a:spcPct val="90000"/>
              </a:lnSpc>
              <a:buFontTx/>
              <a:buChar char="•"/>
            </a:pPr>
            <a:r>
              <a:rPr lang="en-US" altLang="en-US" sz="2800" b="0" dirty="0" smtClean="0">
                <a:solidFill>
                  <a:schemeClr val="tx1"/>
                </a:solidFill>
              </a:rPr>
              <a:t>If the balloons are the same temperature, the particles in each balloon have the same average kinetic energy. </a:t>
            </a:r>
          </a:p>
          <a:p>
            <a:pPr eaLnBrk="1" hangingPunct="1">
              <a:lnSpc>
                <a:spcPct val="90000"/>
              </a:lnSpc>
              <a:buFontTx/>
              <a:buChar char="•"/>
            </a:pPr>
            <a:r>
              <a:rPr lang="en-US" altLang="en-US" sz="2800" b="0" dirty="0" smtClean="0">
                <a:solidFill>
                  <a:schemeClr val="tx1"/>
                </a:solidFill>
              </a:rPr>
              <a:t>But helium atoms are less massive than oxygen or nitrogen molecules.</a:t>
            </a:r>
          </a:p>
          <a:p>
            <a:pPr eaLnBrk="1" hangingPunct="1">
              <a:lnSpc>
                <a:spcPct val="90000"/>
              </a:lnSpc>
              <a:buFontTx/>
              <a:buChar char="•"/>
            </a:pPr>
            <a:r>
              <a:rPr lang="en-US" altLang="en-US" sz="2800" b="0" dirty="0" smtClean="0">
                <a:solidFill>
                  <a:schemeClr val="tx1"/>
                </a:solidFill>
              </a:rPr>
              <a:t>So the molecules in air move more slowly than helium atoms with the same kinetic energy.</a:t>
            </a:r>
            <a:r>
              <a:rPr lang="en-US" altLang="en-US" sz="2400" b="0" dirty="0" smtClean="0">
                <a:solidFill>
                  <a:schemeClr val="tx1"/>
                </a:solidFill>
              </a:rPr>
              <a:t> </a:t>
            </a:r>
          </a:p>
        </p:txBody>
      </p:sp>
      <p:pic>
        <p:nvPicPr>
          <p:cNvPr id="37895" name="Picture 7" descr="0132525763_a437a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863600"/>
            <a:ext cx="28384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2026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57346" name="Rectangle 2"/>
          <p:cNvSpPr>
            <a:spLocks noGrp="1" noChangeArrowheads="1"/>
          </p:cNvSpPr>
          <p:nvPr>
            <p:ph type="title"/>
          </p:nvPr>
        </p:nvSpPr>
        <p:spPr>
          <a:xfrm>
            <a:off x="5867400" y="76200"/>
            <a:ext cx="2971800" cy="457200"/>
          </a:xfrm>
        </p:spPr>
        <p:txBody>
          <a:bodyPr/>
          <a:lstStyle/>
          <a:p>
            <a:pPr eaLnBrk="1" hangingPunct="1">
              <a:defRPr/>
            </a:pPr>
            <a:r>
              <a:rPr lang="en-US" altLang="en-US" smtClean="0"/>
              <a:t>Graham’s Law</a:t>
            </a:r>
          </a:p>
        </p:txBody>
      </p:sp>
      <p:grpSp>
        <p:nvGrpSpPr>
          <p:cNvPr id="38916" name="Group 21"/>
          <p:cNvGrpSpPr>
            <a:grpSpLocks/>
          </p:cNvGrpSpPr>
          <p:nvPr/>
        </p:nvGrpSpPr>
        <p:grpSpPr bwMode="auto">
          <a:xfrm>
            <a:off x="1600200" y="3505200"/>
            <a:ext cx="5638800" cy="1371600"/>
            <a:chOff x="1344" y="2496"/>
            <a:chExt cx="3552" cy="864"/>
          </a:xfrm>
        </p:grpSpPr>
        <p:sp>
          <p:nvSpPr>
            <p:cNvPr id="38918" name="AutoShape 20"/>
            <p:cNvSpPr>
              <a:spLocks noChangeArrowheads="1"/>
            </p:cNvSpPr>
            <p:nvPr/>
          </p:nvSpPr>
          <p:spPr bwMode="auto">
            <a:xfrm>
              <a:off x="1344" y="2496"/>
              <a:ext cx="3552" cy="864"/>
            </a:xfrm>
            <a:prstGeom prst="roundRect">
              <a:avLst>
                <a:gd name="adj" fmla="val 16667"/>
              </a:avLst>
            </a:prstGeom>
            <a:solidFill>
              <a:srgbClr val="658B92"/>
            </a:solidFill>
            <a:ln w="9525">
              <a:solidFill>
                <a:srgbClr val="658B9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38919" name="Text Box 5"/>
            <p:cNvSpPr txBox="1">
              <a:spLocks noChangeArrowheads="1"/>
            </p:cNvSpPr>
            <p:nvPr/>
          </p:nvSpPr>
          <p:spPr bwMode="auto">
            <a:xfrm>
              <a:off x="1440" y="2544"/>
              <a:ext cx="8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solidFill>
                    <a:schemeClr val="bg1"/>
                  </a:solidFill>
                </a:rPr>
                <a:t>Rate</a:t>
              </a:r>
              <a:r>
                <a:rPr lang="en-US" altLang="en-US" sz="2800" i="1" baseline="-25000">
                  <a:solidFill>
                    <a:schemeClr val="bg1"/>
                  </a:solidFill>
                </a:rPr>
                <a:t>A</a:t>
              </a:r>
              <a:endParaRPr lang="en-US" altLang="en-US" sz="2800">
                <a:solidFill>
                  <a:schemeClr val="bg1"/>
                </a:solidFill>
              </a:endParaRPr>
            </a:p>
          </p:txBody>
        </p:sp>
        <p:sp>
          <p:nvSpPr>
            <p:cNvPr id="38920" name="Line 7"/>
            <p:cNvSpPr>
              <a:spLocks noChangeShapeType="1"/>
            </p:cNvSpPr>
            <p:nvPr/>
          </p:nvSpPr>
          <p:spPr bwMode="auto">
            <a:xfrm>
              <a:off x="1440" y="2928"/>
              <a:ext cx="768"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Text Box 8"/>
            <p:cNvSpPr txBox="1">
              <a:spLocks noChangeArrowheads="1"/>
            </p:cNvSpPr>
            <p:nvPr/>
          </p:nvSpPr>
          <p:spPr bwMode="auto">
            <a:xfrm>
              <a:off x="1440" y="2880"/>
              <a:ext cx="8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solidFill>
                    <a:schemeClr val="bg1"/>
                  </a:solidFill>
                </a:rPr>
                <a:t>Rate</a:t>
              </a:r>
              <a:r>
                <a:rPr lang="en-US" altLang="en-US" sz="2800" i="1" baseline="-25000">
                  <a:solidFill>
                    <a:schemeClr val="bg1"/>
                  </a:solidFill>
                </a:rPr>
                <a:t>B</a:t>
              </a:r>
              <a:endParaRPr lang="en-US" altLang="en-US" sz="2800">
                <a:solidFill>
                  <a:schemeClr val="bg1"/>
                </a:solidFill>
              </a:endParaRPr>
            </a:p>
          </p:txBody>
        </p:sp>
        <p:sp>
          <p:nvSpPr>
            <p:cNvPr id="38922" name="Text Box 9"/>
            <p:cNvSpPr txBox="1">
              <a:spLocks noChangeArrowheads="1"/>
            </p:cNvSpPr>
            <p:nvPr/>
          </p:nvSpPr>
          <p:spPr bwMode="auto">
            <a:xfrm>
              <a:off x="2304" y="2736"/>
              <a:ext cx="4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3200">
                  <a:solidFill>
                    <a:schemeClr val="bg1"/>
                  </a:solidFill>
                </a:rPr>
                <a:t>=</a:t>
              </a:r>
            </a:p>
          </p:txBody>
        </p:sp>
        <p:sp>
          <p:nvSpPr>
            <p:cNvPr id="38923" name="Text Box 10"/>
            <p:cNvSpPr txBox="1">
              <a:spLocks noChangeArrowheads="1"/>
            </p:cNvSpPr>
            <p:nvPr/>
          </p:nvSpPr>
          <p:spPr bwMode="auto">
            <a:xfrm>
              <a:off x="3072" y="2544"/>
              <a:ext cx="15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solidFill>
                    <a:schemeClr val="bg1"/>
                  </a:solidFill>
                </a:rPr>
                <a:t>molar mass</a:t>
              </a:r>
              <a:r>
                <a:rPr lang="en-US" altLang="en-US" sz="3200" i="1" baseline="-25000">
                  <a:solidFill>
                    <a:schemeClr val="bg1"/>
                  </a:solidFill>
                </a:rPr>
                <a:t>B</a:t>
              </a:r>
              <a:endParaRPr lang="en-US" altLang="en-US" sz="3200">
                <a:solidFill>
                  <a:schemeClr val="bg1"/>
                </a:solidFill>
              </a:endParaRPr>
            </a:p>
          </p:txBody>
        </p:sp>
        <p:sp>
          <p:nvSpPr>
            <p:cNvPr id="38924" name="Line 11"/>
            <p:cNvSpPr>
              <a:spLocks noChangeShapeType="1"/>
            </p:cNvSpPr>
            <p:nvPr/>
          </p:nvSpPr>
          <p:spPr bwMode="auto">
            <a:xfrm>
              <a:off x="3072" y="2928"/>
              <a:ext cx="153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5" name="Text Box 13"/>
            <p:cNvSpPr txBox="1">
              <a:spLocks noChangeArrowheads="1"/>
            </p:cNvSpPr>
            <p:nvPr/>
          </p:nvSpPr>
          <p:spPr bwMode="auto">
            <a:xfrm>
              <a:off x="3072" y="2880"/>
              <a:ext cx="15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solidFill>
                    <a:schemeClr val="bg1"/>
                  </a:solidFill>
                </a:rPr>
                <a:t>molar mass</a:t>
              </a:r>
              <a:r>
                <a:rPr lang="en-US" altLang="en-US" sz="3200" i="1" baseline="-25000">
                  <a:solidFill>
                    <a:schemeClr val="bg1"/>
                  </a:solidFill>
                </a:rPr>
                <a:t>A</a:t>
              </a:r>
              <a:endParaRPr lang="en-US" altLang="en-US" sz="3200">
                <a:solidFill>
                  <a:schemeClr val="bg1"/>
                </a:solidFill>
              </a:endParaRPr>
            </a:p>
          </p:txBody>
        </p:sp>
        <p:sp>
          <p:nvSpPr>
            <p:cNvPr id="38926" name="Line 15"/>
            <p:cNvSpPr>
              <a:spLocks noChangeShapeType="1"/>
            </p:cNvSpPr>
            <p:nvPr/>
          </p:nvSpPr>
          <p:spPr bwMode="auto">
            <a:xfrm>
              <a:off x="3024" y="2592"/>
              <a:ext cx="1680"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7" name="Line 16"/>
            <p:cNvSpPr>
              <a:spLocks noChangeShapeType="1"/>
            </p:cNvSpPr>
            <p:nvPr/>
          </p:nvSpPr>
          <p:spPr bwMode="auto">
            <a:xfrm flipH="1">
              <a:off x="2928" y="2592"/>
              <a:ext cx="96" cy="672"/>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8" name="Line 17"/>
            <p:cNvSpPr>
              <a:spLocks noChangeShapeType="1"/>
            </p:cNvSpPr>
            <p:nvPr/>
          </p:nvSpPr>
          <p:spPr bwMode="auto">
            <a:xfrm flipH="1" flipV="1">
              <a:off x="2784" y="2976"/>
              <a:ext cx="144" cy="28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9" name="Line 18"/>
            <p:cNvSpPr>
              <a:spLocks noChangeShapeType="1"/>
            </p:cNvSpPr>
            <p:nvPr/>
          </p:nvSpPr>
          <p:spPr bwMode="auto">
            <a:xfrm flipH="1">
              <a:off x="2736" y="2976"/>
              <a:ext cx="48" cy="4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8917" name="Text Box 22"/>
          <p:cNvSpPr txBox="1">
            <a:spLocks noChangeArrowheads="1"/>
          </p:cNvSpPr>
          <p:nvPr/>
        </p:nvSpPr>
        <p:spPr bwMode="auto">
          <a:xfrm>
            <a:off x="1219200" y="1143000"/>
            <a:ext cx="6781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Because the rate of effusion is related only to a particle’s speed, Graham’s law can be written as follows for two gases, A and B.</a:t>
            </a:r>
          </a:p>
        </p:txBody>
      </p:sp>
    </p:spTree>
    <p:extLst>
      <p:ext uri="{BB962C8B-B14F-4D97-AF65-F5344CB8AC3E}">
        <p14:creationId xmlns:p14="http://schemas.microsoft.com/office/powerpoint/2010/main" val="16480343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39939" name="Rectangle 2"/>
          <p:cNvSpPr>
            <a:spLocks noGrp="1" noChangeArrowheads="1"/>
          </p:cNvSpPr>
          <p:nvPr>
            <p:ph type="body" idx="1"/>
          </p:nvPr>
        </p:nvSpPr>
        <p:spPr>
          <a:xfrm>
            <a:off x="914400" y="1981200"/>
            <a:ext cx="5029200" cy="3429000"/>
          </a:xfrm>
        </p:spPr>
        <p:txBody>
          <a:bodyPr/>
          <a:lstStyle/>
          <a:p>
            <a:pPr marL="0" indent="0" eaLnBrk="1" hangingPunct="1"/>
            <a:r>
              <a:rPr lang="en-US" altLang="en-US" b="0" smtClean="0">
                <a:solidFill>
                  <a:schemeClr val="tx1"/>
                </a:solidFill>
              </a:rPr>
              <a:t>How much faster does helium (He) effuse than nitrogen (N</a:t>
            </a:r>
            <a:r>
              <a:rPr lang="en-US" altLang="en-US" b="0" baseline="-25000" smtClean="0">
                <a:solidFill>
                  <a:schemeClr val="tx1"/>
                </a:solidFill>
              </a:rPr>
              <a:t>2</a:t>
            </a:r>
            <a:r>
              <a:rPr lang="en-US" altLang="en-US" b="0" smtClean="0">
                <a:solidFill>
                  <a:schemeClr val="tx1"/>
                </a:solidFill>
              </a:rPr>
              <a:t>) at the same temperature?</a:t>
            </a:r>
            <a:endParaRPr lang="en-US" altLang="en-US" b="0" i="1" smtClean="0">
              <a:solidFill>
                <a:schemeClr val="tx1"/>
              </a:solidFill>
            </a:endParaRPr>
          </a:p>
        </p:txBody>
      </p:sp>
      <p:sp>
        <p:nvSpPr>
          <p:cNvPr id="39940" name="AutoShape 3"/>
          <p:cNvSpPr>
            <a:spLocks noChangeArrowheads="1"/>
          </p:cNvSpPr>
          <p:nvPr/>
        </p:nvSpPr>
        <p:spPr bwMode="auto">
          <a:xfrm>
            <a:off x="5943600" y="76200"/>
            <a:ext cx="2819400" cy="381000"/>
          </a:xfrm>
          <a:prstGeom prst="roundRect">
            <a:avLst>
              <a:gd name="adj" fmla="val 36667"/>
            </a:avLst>
          </a:prstGeom>
          <a:solidFill>
            <a:schemeClr val="bg1"/>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solidFill>
                  <a:srgbClr val="874B98"/>
                </a:solidFill>
              </a:rPr>
              <a:t>Sample</a:t>
            </a:r>
            <a:r>
              <a:rPr lang="en-US" altLang="en-US" sz="2000" b="1">
                <a:solidFill>
                  <a:srgbClr val="A35735"/>
                </a:solidFill>
              </a:rPr>
              <a:t> </a:t>
            </a:r>
            <a:r>
              <a:rPr lang="en-US" altLang="en-US" sz="2000">
                <a:solidFill>
                  <a:srgbClr val="658B92"/>
                </a:solidFill>
              </a:rPr>
              <a:t>Problem 14.8</a:t>
            </a:r>
            <a:endParaRPr lang="en-US" altLang="en-US" sz="2000" b="1">
              <a:solidFill>
                <a:srgbClr val="658B92"/>
              </a:solidFill>
            </a:endParaRPr>
          </a:p>
        </p:txBody>
      </p:sp>
      <p:sp>
        <p:nvSpPr>
          <p:cNvPr id="39941" name="Text Box 4"/>
          <p:cNvSpPr txBox="1">
            <a:spLocks noChangeArrowheads="1"/>
          </p:cNvSpPr>
          <p:nvPr/>
        </p:nvSpPr>
        <p:spPr bwMode="auto">
          <a:xfrm>
            <a:off x="685800" y="12192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solidFill>
                  <a:srgbClr val="874B98"/>
                </a:solidFill>
              </a:rPr>
              <a:t>Comparing Effusion Rates</a:t>
            </a:r>
            <a:endParaRPr lang="en-US" altLang="en-US" sz="3200" b="1"/>
          </a:p>
        </p:txBody>
      </p:sp>
      <p:pic>
        <p:nvPicPr>
          <p:cNvPr id="39942" name="Picture 8" descr="hsm11se_tyl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143000"/>
            <a:ext cx="17637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0410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40963" name="Text Box 3"/>
          <p:cNvSpPr txBox="1">
            <a:spLocks noChangeArrowheads="1"/>
          </p:cNvSpPr>
          <p:nvPr/>
        </p:nvSpPr>
        <p:spPr bwMode="auto">
          <a:xfrm>
            <a:off x="2667000" y="9906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sz="3200"/>
          </a:p>
        </p:txBody>
      </p:sp>
      <p:sp>
        <p:nvSpPr>
          <p:cNvPr id="40964" name="Text Box 4"/>
          <p:cNvSpPr txBox="1">
            <a:spLocks noChangeArrowheads="1"/>
          </p:cNvSpPr>
          <p:nvPr/>
        </p:nvSpPr>
        <p:spPr bwMode="auto">
          <a:xfrm>
            <a:off x="914400" y="19812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a:t>Use Graham’s law and the molar masses of the two gases to calculate the ratio of effusion rates.</a:t>
            </a:r>
            <a:r>
              <a:rPr lang="en-US" altLang="en-US" sz="2800" i="1">
                <a:sym typeface="Symbol" pitchFamily="18" charset="2"/>
              </a:rPr>
              <a:t> </a:t>
            </a:r>
          </a:p>
        </p:txBody>
      </p:sp>
      <p:sp>
        <p:nvSpPr>
          <p:cNvPr id="40965" name="Text Box 5"/>
          <p:cNvSpPr txBox="1">
            <a:spLocks noChangeArrowheads="1"/>
          </p:cNvSpPr>
          <p:nvPr/>
        </p:nvSpPr>
        <p:spPr bwMode="auto">
          <a:xfrm>
            <a:off x="914400" y="3429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u="sng">
                <a:solidFill>
                  <a:srgbClr val="658B92"/>
                </a:solidFill>
              </a:rPr>
              <a:t>KNOWNS</a:t>
            </a:r>
          </a:p>
        </p:txBody>
      </p:sp>
      <p:sp>
        <p:nvSpPr>
          <p:cNvPr id="40966" name="Text Box 6"/>
          <p:cNvSpPr txBox="1">
            <a:spLocks noChangeArrowheads="1"/>
          </p:cNvSpPr>
          <p:nvPr/>
        </p:nvSpPr>
        <p:spPr bwMode="auto">
          <a:xfrm>
            <a:off x="4648200" y="3429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u="sng">
                <a:solidFill>
                  <a:srgbClr val="658B92"/>
                </a:solidFill>
              </a:rPr>
              <a:t>UNKNOWN</a:t>
            </a:r>
          </a:p>
        </p:txBody>
      </p:sp>
      <p:sp>
        <p:nvSpPr>
          <p:cNvPr id="40967" name="Text Box 7"/>
          <p:cNvSpPr txBox="1">
            <a:spLocks noChangeArrowheads="1"/>
          </p:cNvSpPr>
          <p:nvPr/>
        </p:nvSpPr>
        <p:spPr bwMode="auto">
          <a:xfrm>
            <a:off x="914400" y="9144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28800" indent="-18288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solidFill>
                  <a:srgbClr val="874B98"/>
                </a:solidFill>
              </a:rPr>
              <a:t>Analyze	</a:t>
            </a:r>
            <a:r>
              <a:rPr lang="en-US" altLang="en-US" sz="3200" b="1"/>
              <a:t>List the knowns and the unknown.</a:t>
            </a:r>
          </a:p>
        </p:txBody>
      </p:sp>
      <p:grpSp>
        <p:nvGrpSpPr>
          <p:cNvPr id="40968" name="Group 8"/>
          <p:cNvGrpSpPr>
            <a:grpSpLocks/>
          </p:cNvGrpSpPr>
          <p:nvPr/>
        </p:nvGrpSpPr>
        <p:grpSpPr bwMode="auto">
          <a:xfrm>
            <a:off x="457200" y="990600"/>
            <a:ext cx="457200" cy="457200"/>
            <a:chOff x="576" y="672"/>
            <a:chExt cx="288" cy="288"/>
          </a:xfrm>
        </p:grpSpPr>
        <p:sp>
          <p:nvSpPr>
            <p:cNvPr id="40973" name="Oval 9"/>
            <p:cNvSpPr>
              <a:spLocks noChangeArrowheads="1"/>
            </p:cNvSpPr>
            <p:nvPr/>
          </p:nvSpPr>
          <p:spPr bwMode="auto">
            <a:xfrm>
              <a:off x="576" y="672"/>
              <a:ext cx="288" cy="288"/>
            </a:xfrm>
            <a:prstGeom prst="ellipse">
              <a:avLst/>
            </a:prstGeom>
            <a:solidFill>
              <a:srgbClr val="874B98"/>
            </a:solidFill>
            <a:ln w="9525">
              <a:solidFill>
                <a:srgbClr val="874B9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0974" name="Text Box 10"/>
            <p:cNvSpPr txBox="1">
              <a:spLocks noChangeArrowheads="1"/>
            </p:cNvSpPr>
            <p:nvPr/>
          </p:nvSpPr>
          <p:spPr bwMode="auto">
            <a:xfrm>
              <a:off x="576" y="6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2800" b="1">
                  <a:solidFill>
                    <a:schemeClr val="bg1"/>
                  </a:solidFill>
                </a:rPr>
                <a:t>1</a:t>
              </a:r>
            </a:p>
          </p:txBody>
        </p:sp>
      </p:grpSp>
      <p:sp>
        <p:nvSpPr>
          <p:cNvPr id="40969" name="Text Box 11"/>
          <p:cNvSpPr txBox="1">
            <a:spLocks noChangeArrowheads="1"/>
          </p:cNvSpPr>
          <p:nvPr/>
        </p:nvSpPr>
        <p:spPr bwMode="auto">
          <a:xfrm>
            <a:off x="914400" y="4038600"/>
            <a:ext cx="33528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20000"/>
              </a:lnSpc>
              <a:spcBef>
                <a:spcPct val="50000"/>
              </a:spcBef>
            </a:pPr>
            <a:r>
              <a:rPr lang="en-US" altLang="en-US" sz="2800">
                <a:solidFill>
                  <a:srgbClr val="658B92"/>
                </a:solidFill>
              </a:rPr>
              <a:t>molar mass</a:t>
            </a:r>
            <a:r>
              <a:rPr lang="en-US" altLang="en-US" sz="2800" baseline="-25000">
                <a:solidFill>
                  <a:srgbClr val="658B92"/>
                </a:solidFill>
              </a:rPr>
              <a:t>He</a:t>
            </a:r>
            <a:r>
              <a:rPr lang="en-US" altLang="en-US" baseline="-55000">
                <a:solidFill>
                  <a:srgbClr val="658B92"/>
                </a:solidFill>
              </a:rPr>
              <a:t> </a:t>
            </a:r>
            <a:r>
              <a:rPr lang="en-US" altLang="en-US"/>
              <a:t>= 4.0 g</a:t>
            </a:r>
            <a:endParaRPr lang="en-US" altLang="en-US" baseline="-55000"/>
          </a:p>
        </p:txBody>
      </p:sp>
      <p:sp>
        <p:nvSpPr>
          <p:cNvPr id="40970" name="Text Box 12"/>
          <p:cNvSpPr txBox="1">
            <a:spLocks noChangeArrowheads="1"/>
          </p:cNvSpPr>
          <p:nvPr/>
        </p:nvSpPr>
        <p:spPr bwMode="auto">
          <a:xfrm>
            <a:off x="914400" y="4724400"/>
            <a:ext cx="36576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20000"/>
              </a:lnSpc>
              <a:spcBef>
                <a:spcPct val="70000"/>
              </a:spcBef>
            </a:pPr>
            <a:r>
              <a:rPr lang="en-US" altLang="en-US" sz="2800">
                <a:solidFill>
                  <a:srgbClr val="658B92"/>
                </a:solidFill>
              </a:rPr>
              <a:t>molar mass</a:t>
            </a:r>
            <a:r>
              <a:rPr lang="en-US" altLang="en-US" sz="2800" baseline="-25000">
                <a:solidFill>
                  <a:srgbClr val="658B92"/>
                </a:solidFill>
              </a:rPr>
              <a:t>N</a:t>
            </a:r>
            <a:r>
              <a:rPr lang="en-US" altLang="en-US" baseline="-55000">
                <a:solidFill>
                  <a:srgbClr val="658B92"/>
                </a:solidFill>
              </a:rPr>
              <a:t>2 </a:t>
            </a:r>
            <a:r>
              <a:rPr lang="en-US" altLang="en-US"/>
              <a:t>= 28.0 g</a:t>
            </a:r>
            <a:endParaRPr lang="en-US" altLang="en-US" baseline="-55000"/>
          </a:p>
        </p:txBody>
      </p:sp>
      <p:sp>
        <p:nvSpPr>
          <p:cNvPr id="40971" name="Text Box 15"/>
          <p:cNvSpPr txBox="1">
            <a:spLocks noChangeArrowheads="1"/>
          </p:cNvSpPr>
          <p:nvPr/>
        </p:nvSpPr>
        <p:spPr bwMode="auto">
          <a:xfrm>
            <a:off x="4648200" y="4038600"/>
            <a:ext cx="43434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20000"/>
              </a:lnSpc>
              <a:spcBef>
                <a:spcPct val="65000"/>
              </a:spcBef>
            </a:pPr>
            <a:r>
              <a:rPr lang="en-US" altLang="en-US" sz="2800"/>
              <a:t>ratio of effusion rates</a:t>
            </a:r>
            <a:r>
              <a:rPr lang="en-US" altLang="en-US" baseline="-55000"/>
              <a:t> </a:t>
            </a:r>
            <a:r>
              <a:rPr lang="en-US" altLang="en-US"/>
              <a:t>= ? </a:t>
            </a:r>
            <a:endParaRPr lang="en-US" altLang="en-US" baseline="-55000"/>
          </a:p>
        </p:txBody>
      </p:sp>
      <p:sp>
        <p:nvSpPr>
          <p:cNvPr id="40972" name="AutoShape 16"/>
          <p:cNvSpPr>
            <a:spLocks noChangeArrowheads="1"/>
          </p:cNvSpPr>
          <p:nvPr/>
        </p:nvSpPr>
        <p:spPr bwMode="auto">
          <a:xfrm>
            <a:off x="5943600" y="76200"/>
            <a:ext cx="2819400" cy="381000"/>
          </a:xfrm>
          <a:prstGeom prst="roundRect">
            <a:avLst>
              <a:gd name="adj" fmla="val 36667"/>
            </a:avLst>
          </a:prstGeom>
          <a:solidFill>
            <a:schemeClr val="bg1"/>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solidFill>
                  <a:srgbClr val="874B98"/>
                </a:solidFill>
              </a:rPr>
              <a:t>Sample</a:t>
            </a:r>
            <a:r>
              <a:rPr lang="en-US" altLang="en-US" sz="2000" b="1">
                <a:solidFill>
                  <a:srgbClr val="A35735"/>
                </a:solidFill>
              </a:rPr>
              <a:t> </a:t>
            </a:r>
            <a:r>
              <a:rPr lang="en-US" altLang="en-US" sz="2000">
                <a:solidFill>
                  <a:srgbClr val="658B92"/>
                </a:solidFill>
              </a:rPr>
              <a:t>Problem 14.8</a:t>
            </a:r>
            <a:endParaRPr lang="en-US" altLang="en-US" sz="2000" b="1">
              <a:solidFill>
                <a:srgbClr val="658B92"/>
              </a:solidFill>
            </a:endParaRPr>
          </a:p>
        </p:txBody>
      </p:sp>
    </p:spTree>
    <p:extLst>
      <p:ext uri="{BB962C8B-B14F-4D97-AF65-F5344CB8AC3E}">
        <p14:creationId xmlns:p14="http://schemas.microsoft.com/office/powerpoint/2010/main" val="3356853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41987" name="Text Box 3"/>
          <p:cNvSpPr txBox="1">
            <a:spLocks noChangeArrowheads="1"/>
          </p:cNvSpPr>
          <p:nvPr/>
        </p:nvSpPr>
        <p:spPr bwMode="auto">
          <a:xfrm>
            <a:off x="2667000" y="12192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sz="3200"/>
          </a:p>
        </p:txBody>
      </p:sp>
      <p:sp>
        <p:nvSpPr>
          <p:cNvPr id="41988" name="Text Box 5"/>
          <p:cNvSpPr txBox="1">
            <a:spLocks noChangeArrowheads="1"/>
          </p:cNvSpPr>
          <p:nvPr/>
        </p:nvSpPr>
        <p:spPr bwMode="auto">
          <a:xfrm>
            <a:off x="914400" y="11430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063750" indent="-206375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solidFill>
                  <a:srgbClr val="874B98"/>
                </a:solidFill>
              </a:rPr>
              <a:t>Calculate  </a:t>
            </a:r>
            <a:r>
              <a:rPr lang="en-US" altLang="en-US" sz="3200" b="1"/>
              <a:t>Solve for the unknown.</a:t>
            </a:r>
          </a:p>
        </p:txBody>
      </p:sp>
      <p:grpSp>
        <p:nvGrpSpPr>
          <p:cNvPr id="41989" name="Group 6"/>
          <p:cNvGrpSpPr>
            <a:grpSpLocks/>
          </p:cNvGrpSpPr>
          <p:nvPr/>
        </p:nvGrpSpPr>
        <p:grpSpPr bwMode="auto">
          <a:xfrm>
            <a:off x="457200" y="1219200"/>
            <a:ext cx="457200" cy="457200"/>
            <a:chOff x="576" y="672"/>
            <a:chExt cx="288" cy="288"/>
          </a:xfrm>
        </p:grpSpPr>
        <p:sp>
          <p:nvSpPr>
            <p:cNvPr id="42004" name="Oval 7"/>
            <p:cNvSpPr>
              <a:spLocks noChangeArrowheads="1"/>
            </p:cNvSpPr>
            <p:nvPr/>
          </p:nvSpPr>
          <p:spPr bwMode="auto">
            <a:xfrm>
              <a:off x="576" y="672"/>
              <a:ext cx="288" cy="288"/>
            </a:xfrm>
            <a:prstGeom prst="ellipse">
              <a:avLst/>
            </a:prstGeom>
            <a:solidFill>
              <a:srgbClr val="874B98"/>
            </a:solidFill>
            <a:ln w="9525">
              <a:solidFill>
                <a:srgbClr val="874B9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2005" name="Text Box 8"/>
            <p:cNvSpPr txBox="1">
              <a:spLocks noChangeArrowheads="1"/>
            </p:cNvSpPr>
            <p:nvPr/>
          </p:nvSpPr>
          <p:spPr bwMode="auto">
            <a:xfrm>
              <a:off x="576" y="6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2800" b="1">
                  <a:solidFill>
                    <a:schemeClr val="bg1"/>
                  </a:solidFill>
                </a:rPr>
                <a:t>2</a:t>
              </a:r>
            </a:p>
          </p:txBody>
        </p:sp>
      </p:grpSp>
      <p:sp>
        <p:nvSpPr>
          <p:cNvPr id="41990" name="Text Box 12"/>
          <p:cNvSpPr txBox="1">
            <a:spLocks noChangeArrowheads="1"/>
          </p:cNvSpPr>
          <p:nvPr/>
        </p:nvSpPr>
        <p:spPr bwMode="auto">
          <a:xfrm>
            <a:off x="914400" y="20574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Start with the equation for Graham’s law of effusion.</a:t>
            </a:r>
          </a:p>
        </p:txBody>
      </p:sp>
      <p:grpSp>
        <p:nvGrpSpPr>
          <p:cNvPr id="41991" name="Group 35"/>
          <p:cNvGrpSpPr>
            <a:grpSpLocks/>
          </p:cNvGrpSpPr>
          <p:nvPr/>
        </p:nvGrpSpPr>
        <p:grpSpPr bwMode="auto">
          <a:xfrm>
            <a:off x="2057400" y="3352800"/>
            <a:ext cx="5334000" cy="1189038"/>
            <a:chOff x="672" y="2160"/>
            <a:chExt cx="3360" cy="749"/>
          </a:xfrm>
        </p:grpSpPr>
        <p:sp>
          <p:nvSpPr>
            <p:cNvPr id="41993" name="Text Box 14"/>
            <p:cNvSpPr txBox="1">
              <a:spLocks noChangeArrowheads="1"/>
            </p:cNvSpPr>
            <p:nvPr/>
          </p:nvSpPr>
          <p:spPr bwMode="auto">
            <a:xfrm>
              <a:off x="672" y="2160"/>
              <a:ext cx="9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Rate</a:t>
              </a:r>
              <a:r>
                <a:rPr lang="en-US" altLang="en-US" sz="3200" baseline="-25000"/>
                <a:t>H</a:t>
              </a:r>
              <a:r>
                <a:rPr lang="en-US" altLang="en-US" sz="3200" i="1" baseline="-25000"/>
                <a:t>e</a:t>
              </a:r>
              <a:endParaRPr lang="en-US" altLang="en-US" sz="3200"/>
            </a:p>
          </p:txBody>
        </p:sp>
        <p:sp>
          <p:nvSpPr>
            <p:cNvPr id="41994" name="Line 15"/>
            <p:cNvSpPr>
              <a:spLocks noChangeShapeType="1"/>
            </p:cNvSpPr>
            <p:nvPr/>
          </p:nvSpPr>
          <p:spPr bwMode="auto">
            <a:xfrm>
              <a:off x="672" y="2544"/>
              <a:ext cx="7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5" name="Text Box 16"/>
            <p:cNvSpPr txBox="1">
              <a:spLocks noChangeArrowheads="1"/>
            </p:cNvSpPr>
            <p:nvPr/>
          </p:nvSpPr>
          <p:spPr bwMode="auto">
            <a:xfrm>
              <a:off x="672" y="2544"/>
              <a:ext cx="9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Rate</a:t>
              </a:r>
              <a:r>
                <a:rPr lang="en-US" altLang="en-US" sz="3200" baseline="-25000"/>
                <a:t>N</a:t>
              </a:r>
              <a:r>
                <a:rPr lang="en-US" altLang="en-US" sz="2800" baseline="-50000"/>
                <a:t>2</a:t>
              </a:r>
              <a:endParaRPr lang="en-US" altLang="en-US" sz="2800"/>
            </a:p>
          </p:txBody>
        </p:sp>
        <p:sp>
          <p:nvSpPr>
            <p:cNvPr id="41996" name="Text Box 17"/>
            <p:cNvSpPr txBox="1">
              <a:spLocks noChangeArrowheads="1"/>
            </p:cNvSpPr>
            <p:nvPr/>
          </p:nvSpPr>
          <p:spPr bwMode="auto">
            <a:xfrm>
              <a:off x="1536" y="2352"/>
              <a:ext cx="4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3200"/>
                <a:t>=</a:t>
              </a:r>
            </a:p>
          </p:txBody>
        </p:sp>
        <p:sp>
          <p:nvSpPr>
            <p:cNvPr id="41997" name="Text Box 18"/>
            <p:cNvSpPr txBox="1">
              <a:spLocks noChangeArrowheads="1"/>
            </p:cNvSpPr>
            <p:nvPr/>
          </p:nvSpPr>
          <p:spPr bwMode="auto">
            <a:xfrm>
              <a:off x="2304" y="2160"/>
              <a:ext cx="16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molar mass</a:t>
              </a:r>
              <a:r>
                <a:rPr lang="en-US" altLang="en-US" sz="3200" baseline="-25000"/>
                <a:t>N</a:t>
              </a:r>
              <a:r>
                <a:rPr lang="en-US" altLang="en-US" sz="2800" baseline="-55000"/>
                <a:t>2</a:t>
              </a:r>
            </a:p>
          </p:txBody>
        </p:sp>
        <p:sp>
          <p:nvSpPr>
            <p:cNvPr id="41998" name="Line 19"/>
            <p:cNvSpPr>
              <a:spLocks noChangeShapeType="1"/>
            </p:cNvSpPr>
            <p:nvPr/>
          </p:nvSpPr>
          <p:spPr bwMode="auto">
            <a:xfrm>
              <a:off x="2304" y="2592"/>
              <a:ext cx="16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9" name="Text Box 20"/>
            <p:cNvSpPr txBox="1">
              <a:spLocks noChangeArrowheads="1"/>
            </p:cNvSpPr>
            <p:nvPr/>
          </p:nvSpPr>
          <p:spPr bwMode="auto">
            <a:xfrm>
              <a:off x="2304" y="2544"/>
              <a:ext cx="17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molar mass</a:t>
              </a:r>
              <a:r>
                <a:rPr lang="en-US" altLang="en-US" sz="3200" baseline="-25000"/>
                <a:t>He</a:t>
              </a:r>
              <a:endParaRPr lang="en-US" altLang="en-US" sz="3200"/>
            </a:p>
          </p:txBody>
        </p:sp>
        <p:sp>
          <p:nvSpPr>
            <p:cNvPr id="42000" name="Line 21"/>
            <p:cNvSpPr>
              <a:spLocks noChangeShapeType="1"/>
            </p:cNvSpPr>
            <p:nvPr/>
          </p:nvSpPr>
          <p:spPr bwMode="auto">
            <a:xfrm>
              <a:off x="2256" y="2208"/>
              <a:ext cx="168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Line 22"/>
            <p:cNvSpPr>
              <a:spLocks noChangeShapeType="1"/>
            </p:cNvSpPr>
            <p:nvPr/>
          </p:nvSpPr>
          <p:spPr bwMode="auto">
            <a:xfrm flipH="1">
              <a:off x="2160" y="2208"/>
              <a:ext cx="96" cy="67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2" name="Line 23"/>
            <p:cNvSpPr>
              <a:spLocks noChangeShapeType="1"/>
            </p:cNvSpPr>
            <p:nvPr/>
          </p:nvSpPr>
          <p:spPr bwMode="auto">
            <a:xfrm flipH="1" flipV="1">
              <a:off x="2016" y="2592"/>
              <a:ext cx="144"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3" name="Line 24"/>
            <p:cNvSpPr>
              <a:spLocks noChangeShapeType="1"/>
            </p:cNvSpPr>
            <p:nvPr/>
          </p:nvSpPr>
          <p:spPr bwMode="auto">
            <a:xfrm flipH="1">
              <a:off x="1968" y="2592"/>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992" name="AutoShape 36"/>
          <p:cNvSpPr>
            <a:spLocks noChangeArrowheads="1"/>
          </p:cNvSpPr>
          <p:nvPr/>
        </p:nvSpPr>
        <p:spPr bwMode="auto">
          <a:xfrm>
            <a:off x="5943600" y="76200"/>
            <a:ext cx="2819400" cy="381000"/>
          </a:xfrm>
          <a:prstGeom prst="roundRect">
            <a:avLst>
              <a:gd name="adj" fmla="val 36667"/>
            </a:avLst>
          </a:prstGeom>
          <a:solidFill>
            <a:schemeClr val="bg1"/>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solidFill>
                  <a:srgbClr val="874B98"/>
                </a:solidFill>
              </a:rPr>
              <a:t>Sample</a:t>
            </a:r>
            <a:r>
              <a:rPr lang="en-US" altLang="en-US" sz="2000" b="1">
                <a:solidFill>
                  <a:srgbClr val="A35735"/>
                </a:solidFill>
              </a:rPr>
              <a:t> </a:t>
            </a:r>
            <a:r>
              <a:rPr lang="en-US" altLang="en-US" sz="2000">
                <a:solidFill>
                  <a:srgbClr val="658B92"/>
                </a:solidFill>
              </a:rPr>
              <a:t>Problem 14.8</a:t>
            </a:r>
            <a:endParaRPr lang="en-US" altLang="en-US" sz="2000" b="1">
              <a:solidFill>
                <a:srgbClr val="658B92"/>
              </a:solidFill>
            </a:endParaRPr>
          </a:p>
        </p:txBody>
      </p:sp>
    </p:spTree>
    <p:extLst>
      <p:ext uri="{BB962C8B-B14F-4D97-AF65-F5344CB8AC3E}">
        <p14:creationId xmlns:p14="http://schemas.microsoft.com/office/powerpoint/2010/main" val="849644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altLang="en-US" sz="900"/>
              <a:t>Copyright © Pearson Education, Inc., or its affiliates. All Rights Reserved.</a:t>
            </a:r>
          </a:p>
        </p:txBody>
      </p:sp>
      <p:sp>
        <p:nvSpPr>
          <p:cNvPr id="43011" name="Text Box 3"/>
          <p:cNvSpPr txBox="1">
            <a:spLocks noChangeArrowheads="1"/>
          </p:cNvSpPr>
          <p:nvPr/>
        </p:nvSpPr>
        <p:spPr bwMode="auto">
          <a:xfrm>
            <a:off x="2667000" y="1219200"/>
            <a:ext cx="502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endParaRPr lang="en-US" altLang="en-US" sz="3200"/>
          </a:p>
        </p:txBody>
      </p:sp>
      <p:sp>
        <p:nvSpPr>
          <p:cNvPr id="43012" name="Text Box 4"/>
          <p:cNvSpPr txBox="1">
            <a:spLocks noChangeArrowheads="1"/>
          </p:cNvSpPr>
          <p:nvPr/>
        </p:nvSpPr>
        <p:spPr bwMode="auto">
          <a:xfrm>
            <a:off x="914400" y="11430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063750" indent="-206375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b="1">
                <a:solidFill>
                  <a:srgbClr val="874B98"/>
                </a:solidFill>
              </a:rPr>
              <a:t>Calculate  </a:t>
            </a:r>
            <a:r>
              <a:rPr lang="en-US" altLang="en-US" sz="3200" b="1"/>
              <a:t>Solve for the unknown.</a:t>
            </a:r>
          </a:p>
        </p:txBody>
      </p:sp>
      <p:grpSp>
        <p:nvGrpSpPr>
          <p:cNvPr id="43013" name="Group 5"/>
          <p:cNvGrpSpPr>
            <a:grpSpLocks/>
          </p:cNvGrpSpPr>
          <p:nvPr/>
        </p:nvGrpSpPr>
        <p:grpSpPr bwMode="auto">
          <a:xfrm>
            <a:off x="457200" y="1219200"/>
            <a:ext cx="457200" cy="457200"/>
            <a:chOff x="576" y="672"/>
            <a:chExt cx="288" cy="288"/>
          </a:xfrm>
        </p:grpSpPr>
        <p:sp>
          <p:nvSpPr>
            <p:cNvPr id="43037" name="Oval 6"/>
            <p:cNvSpPr>
              <a:spLocks noChangeArrowheads="1"/>
            </p:cNvSpPr>
            <p:nvPr/>
          </p:nvSpPr>
          <p:spPr bwMode="auto">
            <a:xfrm>
              <a:off x="576" y="672"/>
              <a:ext cx="288" cy="288"/>
            </a:xfrm>
            <a:prstGeom prst="ellipse">
              <a:avLst/>
            </a:prstGeom>
            <a:solidFill>
              <a:srgbClr val="874B98"/>
            </a:solidFill>
            <a:ln w="9525">
              <a:solidFill>
                <a:srgbClr val="874B9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43038" name="Text Box 7"/>
            <p:cNvSpPr txBox="1">
              <a:spLocks noChangeArrowheads="1"/>
            </p:cNvSpPr>
            <p:nvPr/>
          </p:nvSpPr>
          <p:spPr bwMode="auto">
            <a:xfrm>
              <a:off x="576" y="67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2800" b="1">
                  <a:solidFill>
                    <a:schemeClr val="bg1"/>
                  </a:solidFill>
                </a:rPr>
                <a:t>2</a:t>
              </a:r>
            </a:p>
          </p:txBody>
        </p:sp>
      </p:grpSp>
      <p:sp>
        <p:nvSpPr>
          <p:cNvPr id="43014" name="Text Box 8"/>
          <p:cNvSpPr txBox="1">
            <a:spLocks noChangeArrowheads="1"/>
          </p:cNvSpPr>
          <p:nvPr/>
        </p:nvSpPr>
        <p:spPr bwMode="auto">
          <a:xfrm>
            <a:off x="914400" y="20574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Substitute the molar masses of nitrogen and helium into the equation.</a:t>
            </a:r>
          </a:p>
        </p:txBody>
      </p:sp>
      <p:grpSp>
        <p:nvGrpSpPr>
          <p:cNvPr id="43015" name="Group 9"/>
          <p:cNvGrpSpPr>
            <a:grpSpLocks/>
          </p:cNvGrpSpPr>
          <p:nvPr/>
        </p:nvGrpSpPr>
        <p:grpSpPr bwMode="auto">
          <a:xfrm>
            <a:off x="1066800" y="3429000"/>
            <a:ext cx="7239000" cy="1189038"/>
            <a:chOff x="672" y="2832"/>
            <a:chExt cx="4560" cy="749"/>
          </a:xfrm>
        </p:grpSpPr>
        <p:sp>
          <p:nvSpPr>
            <p:cNvPr id="43017" name="Text Box 10"/>
            <p:cNvSpPr txBox="1">
              <a:spLocks noChangeArrowheads="1"/>
            </p:cNvSpPr>
            <p:nvPr/>
          </p:nvSpPr>
          <p:spPr bwMode="auto">
            <a:xfrm>
              <a:off x="672" y="2832"/>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a:t>Rate</a:t>
              </a:r>
              <a:r>
                <a:rPr lang="en-US" altLang="en-US" sz="2800" baseline="-25000"/>
                <a:t>H</a:t>
              </a:r>
              <a:r>
                <a:rPr lang="en-US" altLang="en-US" sz="2800" i="1" baseline="-25000"/>
                <a:t>e</a:t>
              </a:r>
              <a:endParaRPr lang="en-US" altLang="en-US" sz="2800"/>
            </a:p>
          </p:txBody>
        </p:sp>
        <p:sp>
          <p:nvSpPr>
            <p:cNvPr id="43018" name="Line 11"/>
            <p:cNvSpPr>
              <a:spLocks noChangeShapeType="1"/>
            </p:cNvSpPr>
            <p:nvPr/>
          </p:nvSpPr>
          <p:spPr bwMode="auto">
            <a:xfrm>
              <a:off x="672" y="3216"/>
              <a:ext cx="7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19" name="Text Box 12"/>
            <p:cNvSpPr txBox="1">
              <a:spLocks noChangeArrowheads="1"/>
            </p:cNvSpPr>
            <p:nvPr/>
          </p:nvSpPr>
          <p:spPr bwMode="auto">
            <a:xfrm>
              <a:off x="672" y="3216"/>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2800"/>
                <a:t>Rate</a:t>
              </a:r>
              <a:r>
                <a:rPr lang="en-US" altLang="en-US" sz="2800" baseline="-25000"/>
                <a:t>N</a:t>
              </a:r>
              <a:r>
                <a:rPr lang="en-US" altLang="en-US" sz="2000" baseline="-50000"/>
                <a:t>2</a:t>
              </a:r>
              <a:endParaRPr lang="en-US" altLang="en-US" sz="2000"/>
            </a:p>
          </p:txBody>
        </p:sp>
        <p:sp>
          <p:nvSpPr>
            <p:cNvPr id="43020" name="Text Box 13"/>
            <p:cNvSpPr txBox="1">
              <a:spLocks noChangeArrowheads="1"/>
            </p:cNvSpPr>
            <p:nvPr/>
          </p:nvSpPr>
          <p:spPr bwMode="auto">
            <a:xfrm>
              <a:off x="1536" y="3024"/>
              <a:ext cx="4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3200"/>
                <a:t>=</a:t>
              </a:r>
            </a:p>
          </p:txBody>
        </p:sp>
        <p:sp>
          <p:nvSpPr>
            <p:cNvPr id="43021" name="Text Box 14"/>
            <p:cNvSpPr txBox="1">
              <a:spLocks noChangeArrowheads="1"/>
            </p:cNvSpPr>
            <p:nvPr/>
          </p:nvSpPr>
          <p:spPr bwMode="auto">
            <a:xfrm>
              <a:off x="2304" y="2832"/>
              <a:ext cx="8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28.0 g</a:t>
              </a:r>
            </a:p>
          </p:txBody>
        </p:sp>
        <p:sp>
          <p:nvSpPr>
            <p:cNvPr id="43022" name="Line 15"/>
            <p:cNvSpPr>
              <a:spLocks noChangeShapeType="1"/>
            </p:cNvSpPr>
            <p:nvPr/>
          </p:nvSpPr>
          <p:spPr bwMode="auto">
            <a:xfrm>
              <a:off x="2304" y="3216"/>
              <a:ext cx="7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3" name="Text Box 16"/>
            <p:cNvSpPr txBox="1">
              <a:spLocks noChangeArrowheads="1"/>
            </p:cNvSpPr>
            <p:nvPr/>
          </p:nvSpPr>
          <p:spPr bwMode="auto">
            <a:xfrm>
              <a:off x="2304" y="3216"/>
              <a:ext cx="8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4.0 g</a:t>
              </a:r>
            </a:p>
          </p:txBody>
        </p:sp>
        <p:sp>
          <p:nvSpPr>
            <p:cNvPr id="43024" name="Line 17"/>
            <p:cNvSpPr>
              <a:spLocks noChangeShapeType="1"/>
            </p:cNvSpPr>
            <p:nvPr/>
          </p:nvSpPr>
          <p:spPr bwMode="auto">
            <a:xfrm>
              <a:off x="2256" y="2880"/>
              <a:ext cx="816"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5" name="Line 18"/>
            <p:cNvSpPr>
              <a:spLocks noChangeShapeType="1"/>
            </p:cNvSpPr>
            <p:nvPr/>
          </p:nvSpPr>
          <p:spPr bwMode="auto">
            <a:xfrm flipH="1">
              <a:off x="2160" y="2880"/>
              <a:ext cx="96" cy="67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6" name="Line 19"/>
            <p:cNvSpPr>
              <a:spLocks noChangeShapeType="1"/>
            </p:cNvSpPr>
            <p:nvPr/>
          </p:nvSpPr>
          <p:spPr bwMode="auto">
            <a:xfrm flipH="1" flipV="1">
              <a:off x="2016" y="3264"/>
              <a:ext cx="144"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7" name="Line 20"/>
            <p:cNvSpPr>
              <a:spLocks noChangeShapeType="1"/>
            </p:cNvSpPr>
            <p:nvPr/>
          </p:nvSpPr>
          <p:spPr bwMode="auto">
            <a:xfrm flipH="1">
              <a:off x="1968" y="326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8" name="Line 21"/>
            <p:cNvSpPr>
              <a:spLocks noChangeShapeType="1"/>
            </p:cNvSpPr>
            <p:nvPr/>
          </p:nvSpPr>
          <p:spPr bwMode="auto">
            <a:xfrm flipV="1">
              <a:off x="2880" y="2976"/>
              <a:ext cx="192"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Line 22"/>
            <p:cNvSpPr>
              <a:spLocks noChangeShapeType="1"/>
            </p:cNvSpPr>
            <p:nvPr/>
          </p:nvSpPr>
          <p:spPr bwMode="auto">
            <a:xfrm flipV="1">
              <a:off x="2736" y="3360"/>
              <a:ext cx="192"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0" name="Text Box 23"/>
            <p:cNvSpPr txBox="1">
              <a:spLocks noChangeArrowheads="1"/>
            </p:cNvSpPr>
            <p:nvPr/>
          </p:nvSpPr>
          <p:spPr bwMode="auto">
            <a:xfrm>
              <a:off x="3216" y="3024"/>
              <a:ext cx="4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spcBef>
                  <a:spcPct val="50000"/>
                </a:spcBef>
              </a:pPr>
              <a:r>
                <a:rPr lang="en-US" altLang="en-US" sz="3200"/>
                <a:t>=</a:t>
              </a:r>
            </a:p>
          </p:txBody>
        </p:sp>
        <p:sp>
          <p:nvSpPr>
            <p:cNvPr id="43031" name="Line 24"/>
            <p:cNvSpPr>
              <a:spLocks noChangeShapeType="1"/>
            </p:cNvSpPr>
            <p:nvPr/>
          </p:nvSpPr>
          <p:spPr bwMode="auto">
            <a:xfrm flipH="1">
              <a:off x="3696" y="321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2" name="Line 25"/>
            <p:cNvSpPr>
              <a:spLocks noChangeShapeType="1"/>
            </p:cNvSpPr>
            <p:nvPr/>
          </p:nvSpPr>
          <p:spPr bwMode="auto">
            <a:xfrm flipH="1" flipV="1">
              <a:off x="3744" y="3216"/>
              <a:ext cx="96" cy="1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3" name="Line 26"/>
            <p:cNvSpPr>
              <a:spLocks noChangeShapeType="1"/>
            </p:cNvSpPr>
            <p:nvPr/>
          </p:nvSpPr>
          <p:spPr bwMode="auto">
            <a:xfrm flipH="1">
              <a:off x="3840" y="3024"/>
              <a:ext cx="48" cy="38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4" name="Line 27"/>
            <p:cNvSpPr>
              <a:spLocks noChangeShapeType="1"/>
            </p:cNvSpPr>
            <p:nvPr/>
          </p:nvSpPr>
          <p:spPr bwMode="auto">
            <a:xfrm>
              <a:off x="3888" y="3024"/>
              <a:ext cx="432"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35" name="Text Box 28"/>
            <p:cNvSpPr txBox="1">
              <a:spLocks noChangeArrowheads="1"/>
            </p:cNvSpPr>
            <p:nvPr/>
          </p:nvSpPr>
          <p:spPr bwMode="auto">
            <a:xfrm>
              <a:off x="3888" y="3024"/>
              <a:ext cx="5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7.0</a:t>
              </a:r>
            </a:p>
          </p:txBody>
        </p:sp>
        <p:sp>
          <p:nvSpPr>
            <p:cNvPr id="43036" name="Text Box 29"/>
            <p:cNvSpPr txBox="1">
              <a:spLocks noChangeArrowheads="1"/>
            </p:cNvSpPr>
            <p:nvPr/>
          </p:nvSpPr>
          <p:spPr bwMode="auto">
            <a:xfrm>
              <a:off x="4464" y="3024"/>
              <a:ext cx="76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3200"/>
                <a:t>=  2.7</a:t>
              </a:r>
            </a:p>
          </p:txBody>
        </p:sp>
      </p:grpSp>
      <p:sp>
        <p:nvSpPr>
          <p:cNvPr id="43016" name="AutoShape 30"/>
          <p:cNvSpPr>
            <a:spLocks noChangeArrowheads="1"/>
          </p:cNvSpPr>
          <p:nvPr/>
        </p:nvSpPr>
        <p:spPr bwMode="auto">
          <a:xfrm>
            <a:off x="5943600" y="76200"/>
            <a:ext cx="2819400" cy="381000"/>
          </a:xfrm>
          <a:prstGeom prst="roundRect">
            <a:avLst>
              <a:gd name="adj" fmla="val 36667"/>
            </a:avLst>
          </a:prstGeom>
          <a:solidFill>
            <a:schemeClr val="bg1"/>
          </a:solidFill>
          <a:ln w="9525">
            <a:solidFill>
              <a:srgbClr val="658B92"/>
            </a:solidFill>
            <a:round/>
            <a:headEnd/>
            <a:tailEnd/>
          </a:ln>
          <a:effectLst>
            <a:outerShdw dist="35921" dir="2700000" algn="ctr" rotWithShape="0">
              <a:srgbClr val="808080">
                <a:alpha val="75000"/>
              </a:srgbClr>
            </a:outerShdw>
          </a:effec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000" b="1">
                <a:solidFill>
                  <a:srgbClr val="874B98"/>
                </a:solidFill>
              </a:rPr>
              <a:t>Sample</a:t>
            </a:r>
            <a:r>
              <a:rPr lang="en-US" altLang="en-US" sz="2000" b="1">
                <a:solidFill>
                  <a:srgbClr val="A35735"/>
                </a:solidFill>
              </a:rPr>
              <a:t> </a:t>
            </a:r>
            <a:r>
              <a:rPr lang="en-US" altLang="en-US" sz="2000">
                <a:solidFill>
                  <a:srgbClr val="658B92"/>
                </a:solidFill>
              </a:rPr>
              <a:t>Problem 14.8</a:t>
            </a:r>
            <a:endParaRPr lang="en-US" altLang="en-US" sz="2000" b="1">
              <a:solidFill>
                <a:srgbClr val="658B92"/>
              </a:solidFill>
            </a:endParaRPr>
          </a:p>
        </p:txBody>
      </p:sp>
    </p:spTree>
    <p:extLst>
      <p:ext uri="{BB962C8B-B14F-4D97-AF65-F5344CB8AC3E}">
        <p14:creationId xmlns:p14="http://schemas.microsoft.com/office/powerpoint/2010/main" val="467728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431</TotalTime>
  <Words>4094</Words>
  <Application>Microsoft Office PowerPoint</Application>
  <PresentationFormat>On-screen Show (4:3)</PresentationFormat>
  <Paragraphs>513</Paragraphs>
  <Slides>99</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01" baseType="lpstr">
      <vt:lpstr>Angles</vt:lpstr>
      <vt:lpstr>Equation</vt:lpstr>
      <vt:lpstr>Chem B, Unit 8 Day 2</vt:lpstr>
      <vt:lpstr>Kinetic Theory of Gases</vt:lpstr>
      <vt:lpstr>Assumption 1:</vt:lpstr>
      <vt:lpstr>Assumption 2:</vt:lpstr>
      <vt:lpstr>Assumption 3:</vt:lpstr>
      <vt:lpstr>Assumption 4:</vt:lpstr>
      <vt:lpstr>Assumption 5:</vt:lpstr>
      <vt:lpstr>Kelvins</vt:lpstr>
      <vt:lpstr> The Nature of liquids and Solids</vt:lpstr>
      <vt:lpstr>The maxwell boltzmann distribution</vt:lpstr>
      <vt:lpstr>Liquids</vt:lpstr>
      <vt:lpstr>Evaporation and boiling Explained</vt:lpstr>
      <vt:lpstr>Vapor Pressure explained</vt:lpstr>
      <vt:lpstr>Evaporation</vt:lpstr>
      <vt:lpstr>Evaporation</vt:lpstr>
      <vt:lpstr>Evaporation</vt:lpstr>
      <vt:lpstr>Evaporation</vt:lpstr>
      <vt:lpstr>evaporation</vt:lpstr>
      <vt:lpstr>Evaporation</vt:lpstr>
      <vt:lpstr>Evaporation in a closed System</vt:lpstr>
      <vt:lpstr>boiling</vt:lpstr>
      <vt:lpstr>Boiling</vt:lpstr>
      <vt:lpstr>Boiling</vt:lpstr>
      <vt:lpstr>Boiling</vt:lpstr>
      <vt:lpstr>Boiling</vt:lpstr>
      <vt:lpstr>Boiling</vt:lpstr>
      <vt:lpstr>Boiling</vt:lpstr>
      <vt:lpstr>boiling</vt:lpstr>
      <vt:lpstr>Changing pressure</vt:lpstr>
      <vt:lpstr>Atmospheric pressure</vt:lpstr>
      <vt:lpstr>Atmospheric pressure</vt:lpstr>
      <vt:lpstr>Atmospheric pressure</vt:lpstr>
      <vt:lpstr>Boiling Temperatures of liquids at different pressures</vt:lpstr>
      <vt:lpstr>Phase Changes</vt:lpstr>
      <vt:lpstr>Liquid molecules Escaping to the gas Phase.</vt:lpstr>
      <vt:lpstr>Heating Curve</vt:lpstr>
      <vt:lpstr>Phase Change Diagram</vt:lpstr>
      <vt:lpstr>announcements</vt:lpstr>
      <vt:lpstr>Ideal Gas Law</vt:lpstr>
      <vt:lpstr>Bellwork A: Recall the Assumptions of KMT</vt:lpstr>
      <vt:lpstr>Bellwork B: Combined Gas Law</vt:lpstr>
      <vt:lpstr>Ideal Gas Law</vt:lpstr>
      <vt:lpstr>Ideal Gas Law</vt:lpstr>
      <vt:lpstr>Ideal Gas Law</vt:lpstr>
      <vt:lpstr>Ideal Gas Law</vt:lpstr>
      <vt:lpstr>PowerPoint Presentation</vt:lpstr>
      <vt:lpstr>STP</vt:lpstr>
      <vt:lpstr>PowerPoint Presentation</vt:lpstr>
      <vt:lpstr>PowerPoint Presentation</vt:lpstr>
      <vt:lpstr>PowerPoint Presentation</vt:lpstr>
      <vt:lpstr>PowerPoint Presentation</vt:lpstr>
      <vt:lpstr>Solution</vt:lpstr>
      <vt:lpstr>PowerPoint Presentation</vt:lpstr>
      <vt:lpstr>Real Gases</vt:lpstr>
      <vt:lpstr>Ideal Gases and Real Gases</vt:lpstr>
      <vt:lpstr>Ideal Gases and Real Gases</vt:lpstr>
      <vt:lpstr>Ideal Gases and Real Gases</vt:lpstr>
      <vt:lpstr>Ideal Gases and Real Gases</vt:lpstr>
      <vt:lpstr>Ideal Gases and Real Gases</vt:lpstr>
      <vt:lpstr>Ideal Gases and Real Gases</vt:lpstr>
      <vt:lpstr>Ideal Gases and Real Gases</vt:lpstr>
      <vt:lpstr>Ideal Gases and Real Gases</vt:lpstr>
      <vt:lpstr>PowerPoint Presentation</vt:lpstr>
      <vt:lpstr>PowerPoint Presentation</vt:lpstr>
      <vt:lpstr>PowerPoint Presentation</vt:lpstr>
      <vt:lpstr>PowerPoint Presentation</vt:lpstr>
      <vt:lpstr>PowerPoint Presentation</vt:lpstr>
      <vt:lpstr>Key Concepts and Key Equation</vt:lpstr>
      <vt:lpstr>PowerPoint Presentation</vt:lpstr>
      <vt:lpstr>Partial Pressure and Diffusion</vt:lpstr>
      <vt:lpstr>PowerPoint Presentation</vt:lpstr>
      <vt:lpstr>Dalton’s Law</vt:lpstr>
      <vt:lpstr>Dalton’s Law</vt:lpstr>
      <vt:lpstr>Dalton’s Law</vt:lpstr>
      <vt:lpstr>PowerPoint Presentation</vt:lpstr>
      <vt:lpstr>Dalton’s Law</vt:lpstr>
      <vt:lpstr>Dalton’s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Graham’s Law</vt:lpstr>
      <vt:lpstr>Graham’s Law</vt:lpstr>
      <vt:lpstr>Graham’s Law</vt:lpstr>
      <vt:lpstr>Graham’s Law</vt:lpstr>
      <vt:lpstr>Graham’s Law</vt:lpstr>
      <vt:lpstr>Graham’s Law</vt:lpstr>
      <vt:lpstr>Graham’s Law</vt:lpstr>
      <vt:lpstr>PowerPoint Presentation</vt:lpstr>
      <vt:lpstr>PowerPoint Presentation</vt:lpstr>
      <vt:lpstr>Graham’s Law</vt:lpstr>
      <vt:lpstr>Graham’s Law</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 B, Unit 8 Day 2</dc:title>
  <dc:creator>Laura</dc:creator>
  <cp:lastModifiedBy>Laura</cp:lastModifiedBy>
  <cp:revision>22</cp:revision>
  <dcterms:created xsi:type="dcterms:W3CDTF">2014-05-05T02:19:09Z</dcterms:created>
  <dcterms:modified xsi:type="dcterms:W3CDTF">2014-05-14T23:40:54Z</dcterms:modified>
</cp:coreProperties>
</file>