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8ABE-08AD-4B2C-BD2E-705EE198AE8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9D7-9143-41EA-BE29-668C63728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8ABE-08AD-4B2C-BD2E-705EE198AE8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9D7-9143-41EA-BE29-668C63728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8ABE-08AD-4B2C-BD2E-705EE198AE8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9D7-9143-41EA-BE29-668C63728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8ABE-08AD-4B2C-BD2E-705EE198AE8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9D7-9143-41EA-BE29-668C63728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8ABE-08AD-4B2C-BD2E-705EE198AE8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9D7-9143-41EA-BE29-668C63728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8ABE-08AD-4B2C-BD2E-705EE198AE8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9D7-9143-41EA-BE29-668C637284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8ABE-08AD-4B2C-BD2E-705EE198AE8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9D7-9143-41EA-BE29-668C63728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8ABE-08AD-4B2C-BD2E-705EE198AE8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9D7-9143-41EA-BE29-668C63728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8ABE-08AD-4B2C-BD2E-705EE198AE8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9D7-9143-41EA-BE29-668C63728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8ABE-08AD-4B2C-BD2E-705EE198AE8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CC9D7-9143-41EA-BE29-668C63728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8ABE-08AD-4B2C-BD2E-705EE198AE8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9D7-9143-41EA-BE29-668C63728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A768ABE-08AD-4B2C-BD2E-705EE198AE8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6CC9D7-9143-41EA-BE29-668C637284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-WqHznRP9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Theoretical, Percent and Actual Yield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Chem B, Unit 7, Day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6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1" t="18750" r="47760" b="34792"/>
          <a:stretch/>
        </p:blipFill>
        <p:spPr bwMode="auto">
          <a:xfrm>
            <a:off x="0" y="-101427"/>
            <a:ext cx="9144000" cy="695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27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20940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The cake made for the Founder’s Day picnic was made to serve an entire community. </a:t>
            </a:r>
            <a:r>
              <a:rPr lang="en-US" sz="2600" dirty="0" smtClean="0"/>
              <a:t>Estimate </a:t>
            </a:r>
            <a:r>
              <a:rPr lang="en-US" sz="2600" dirty="0" smtClean="0"/>
              <a:t>how many people would get a slice of this cake.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35416" r="50805" b="14167"/>
          <a:stretch/>
        </p:blipFill>
        <p:spPr bwMode="auto">
          <a:xfrm>
            <a:off x="4495800" y="2819400"/>
            <a:ext cx="3962400" cy="368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5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91" y="45720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Sometimes, things don’t go as we planned them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19" y="1371600"/>
            <a:ext cx="7520940" cy="3579849"/>
          </a:xfrm>
        </p:spPr>
        <p:txBody>
          <a:bodyPr>
            <a:normAutofit/>
          </a:bodyPr>
          <a:lstStyle/>
          <a:p>
            <a:r>
              <a:rPr lang="en-US" sz="2600" dirty="0"/>
              <a:t>E</a:t>
            </a:r>
            <a:r>
              <a:rPr lang="en-US" sz="2600" dirty="0" smtClean="0"/>
              <a:t>stimate </a:t>
            </a:r>
            <a:r>
              <a:rPr lang="en-US" sz="2600" dirty="0" smtClean="0"/>
              <a:t>how many people will actually get some of that </a:t>
            </a:r>
            <a:r>
              <a:rPr lang="en-US" sz="2600" dirty="0" smtClean="0"/>
              <a:t>cake:</a:t>
            </a:r>
            <a:endParaRPr lang="en-US" sz="2600" dirty="0" smtClean="0"/>
          </a:p>
        </p:txBody>
      </p:sp>
      <p:pic>
        <p:nvPicPr>
          <p:cNvPr id="4" name="p-WqHznRP9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5239" y="2667000"/>
            <a:ext cx="7162800" cy="4029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096000"/>
            <a:ext cx="5055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https://www.youtube.com/watch?v=p-WqHznRP9w</a:t>
            </a:r>
          </a:p>
        </p:txBody>
      </p:sp>
    </p:spTree>
    <p:extLst>
      <p:ext uri="{BB962C8B-B14F-4D97-AF65-F5344CB8AC3E}">
        <p14:creationId xmlns:p14="http://schemas.microsoft.com/office/powerpoint/2010/main" val="4020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85"/>
            <a:ext cx="8991600" cy="762000"/>
          </a:xfrm>
        </p:spPr>
        <p:txBody>
          <a:bodyPr/>
          <a:lstStyle/>
          <a:p>
            <a:r>
              <a:rPr lang="en-US" dirty="0" smtClean="0"/>
              <a:t>Error analysis: Where did all of my product go?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9144000" cy="41148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Theoretical yield: The amount of product we expect to obtain in an experiment based on stoichiometry. This yield is dependent on the amount of reactants that are used.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Actual yield: The amount of product actually obtained in that experiment.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Percent yield: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𝑀𝑎𝑠𝑠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𝑜𝑓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𝑎𝑐𝑡𝑢𝑎𝑙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𝑦𝑖𝑒𝑙𝑑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𝑀𝑎𝑠𝑠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𝑜𝑓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𝑡h𝑒𝑜𝑟𝑒𝑡𝑖𝑐𝑎𝑙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𝑦𝑖𝑒𝑙𝑑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×100%</m:t>
                    </m:r>
                  </m:oMath>
                </a14:m>
                <a:endParaRPr lang="en-US" sz="2400" dirty="0"/>
              </a:p>
              <a:p>
                <a:endParaRPr lang="en-US" sz="2200" dirty="0"/>
              </a:p>
              <a:p>
                <a:r>
                  <a:rPr lang="en-US" sz="2200" dirty="0" smtClean="0"/>
                  <a:t>Percent error: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𝑡h𝑒𝑜𝑟𝑒𝑡𝑖𝑐𝑎𝑙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𝑦𝑖𝑒𝑙𝑑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𝑎𝑐𝑡𝑢𝑎𝑙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𝑦𝑖𝑒𝑙𝑑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𝑡h𝑒𝑜𝑟𝑒𝑡𝑖𝑐𝑎𝑙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𝑦𝑖𝑒𝑙𝑑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×100%</m:t>
                    </m:r>
                  </m:oMath>
                </a14:m>
                <a:endParaRPr lang="en-US" sz="2400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144000" cy="4114800"/>
              </a:xfrm>
              <a:blipFill rotWithShape="1">
                <a:blip r:embed="rId2"/>
                <a:stretch>
                  <a:fillRect l="-800" t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9000" y="4909516"/>
                <a:ext cx="6096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/>
                        <m:t> </m:t>
                      </m:r>
                    </m:oMath>
                  </m:oMathPara>
                </a14:m>
                <a:endParaRPr lang="en-US" sz="2200" dirty="0"/>
              </a:p>
              <a:p>
                <a:r>
                  <a:rPr lang="en-US" sz="2200" dirty="0" smtClean="0">
                    <a:solidFill>
                      <a:schemeClr val="bg1">
                        <a:lumMod val="95000"/>
                      </a:schemeClr>
                    </a:solidFill>
                  </a:rPr>
                  <a:t>Both percent  yield and percent error give mathematical values to </a:t>
                </a:r>
                <a:r>
                  <a:rPr lang="en-US" sz="2200" dirty="0">
                    <a:solidFill>
                      <a:schemeClr val="bg1">
                        <a:lumMod val="95000"/>
                      </a:schemeClr>
                    </a:solidFill>
                  </a:rPr>
                  <a:t>the strength of your experimental procedure and efficiency of reaction.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909516"/>
                <a:ext cx="6096000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93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04800"/>
            <a:ext cx="3543300" cy="548640"/>
          </a:xfrm>
        </p:spPr>
        <p:txBody>
          <a:bodyPr/>
          <a:lstStyle/>
          <a:p>
            <a:r>
              <a:rPr lang="en-US" sz="3200" dirty="0" smtClean="0"/>
              <a:t>Quiz rubric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5791200" cy="5334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Question 1</a:t>
            </a:r>
            <a:r>
              <a:rPr lang="en-US" sz="2400" dirty="0" smtClean="0"/>
              <a:t>: 5 </a:t>
            </a:r>
            <a:r>
              <a:rPr lang="en-US" sz="2400" dirty="0" err="1" smtClean="0"/>
              <a:t>pts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000" dirty="0" smtClean="0"/>
              <a:t>+ 1 </a:t>
            </a:r>
            <a:r>
              <a:rPr lang="en-US" sz="2000" dirty="0" err="1" smtClean="0"/>
              <a:t>pt</a:t>
            </a:r>
            <a:r>
              <a:rPr lang="en-US" sz="2000" dirty="0" smtClean="0"/>
              <a:t>: Factor label method structure</a:t>
            </a:r>
          </a:p>
          <a:p>
            <a:pPr marL="457200" lvl="1" indent="0">
              <a:buNone/>
            </a:pPr>
            <a:r>
              <a:rPr lang="en-US" sz="2000" dirty="0" smtClean="0"/>
              <a:t>+ 2 </a:t>
            </a:r>
            <a:r>
              <a:rPr lang="en-US" sz="2000" dirty="0" err="1" smtClean="0"/>
              <a:t>pt</a:t>
            </a:r>
            <a:r>
              <a:rPr lang="en-US" sz="2000" dirty="0" smtClean="0"/>
              <a:t>: Molar mass calculations</a:t>
            </a:r>
          </a:p>
          <a:p>
            <a:pPr marL="457200" lvl="1" indent="0">
              <a:buNone/>
            </a:pPr>
            <a:r>
              <a:rPr lang="en-US" sz="2000" dirty="0" smtClean="0"/>
              <a:t>+ 1 </a:t>
            </a:r>
            <a:r>
              <a:rPr lang="en-US" sz="2000" dirty="0" err="1" smtClean="0"/>
              <a:t>pt</a:t>
            </a:r>
            <a:r>
              <a:rPr lang="en-US" sz="2000" dirty="0" smtClean="0"/>
              <a:t>: Mole ratio</a:t>
            </a:r>
          </a:p>
          <a:p>
            <a:pPr marL="457200" lvl="1" indent="0">
              <a:buNone/>
            </a:pPr>
            <a:r>
              <a:rPr lang="en-US" sz="2000" dirty="0" smtClean="0"/>
              <a:t>+ 1 </a:t>
            </a:r>
            <a:r>
              <a:rPr lang="en-US" sz="2000" dirty="0" err="1" smtClean="0"/>
              <a:t>pt</a:t>
            </a:r>
            <a:r>
              <a:rPr lang="en-US" sz="2000" dirty="0" smtClean="0"/>
              <a:t>: Correct answer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/>
              <a:t>Question 3: 3 </a:t>
            </a:r>
            <a:r>
              <a:rPr lang="en-US" sz="2400" dirty="0" err="1"/>
              <a:t>pts</a:t>
            </a:r>
            <a:endParaRPr lang="en-US" sz="2400" dirty="0"/>
          </a:p>
          <a:p>
            <a:pPr lvl="1"/>
            <a:r>
              <a:rPr lang="en-US" sz="2000" dirty="0"/>
              <a:t>+ 2 </a:t>
            </a:r>
            <a:r>
              <a:rPr lang="en-US" sz="2000" dirty="0" err="1"/>
              <a:t>pt</a:t>
            </a:r>
            <a:r>
              <a:rPr lang="en-US" sz="2000" dirty="0"/>
              <a:t>: Factor label method structure</a:t>
            </a:r>
          </a:p>
          <a:p>
            <a:pPr lvl="1"/>
            <a:r>
              <a:rPr lang="en-US" sz="2000" dirty="0"/>
              <a:t>+ 0.5 </a:t>
            </a:r>
            <a:r>
              <a:rPr lang="en-US" sz="2000" dirty="0" err="1"/>
              <a:t>pt</a:t>
            </a:r>
            <a:r>
              <a:rPr lang="en-US" sz="2000" dirty="0"/>
              <a:t>: Correct ID of limiting reactant.</a:t>
            </a:r>
          </a:p>
          <a:p>
            <a:pPr lvl="1"/>
            <a:r>
              <a:rPr lang="en-US" sz="2000" dirty="0"/>
              <a:t>+ 0.5 </a:t>
            </a:r>
            <a:r>
              <a:rPr lang="en-US" sz="2000" dirty="0" err="1"/>
              <a:t>pt</a:t>
            </a:r>
            <a:r>
              <a:rPr lang="en-US" sz="2000" dirty="0"/>
              <a:t>: Statement of how much can be made.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018935" y="2133600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2</a:t>
            </a:r>
            <a:r>
              <a:rPr lang="en-US" sz="2400" dirty="0"/>
              <a:t>: 7 </a:t>
            </a:r>
            <a:r>
              <a:rPr lang="en-US" sz="2400" dirty="0" err="1"/>
              <a:t>pts</a:t>
            </a:r>
            <a:endParaRPr lang="en-US" sz="2400" dirty="0"/>
          </a:p>
          <a:p>
            <a:pPr lvl="1"/>
            <a:r>
              <a:rPr lang="en-US" sz="2000" dirty="0" smtClean="0"/>
              <a:t>+ 5 </a:t>
            </a:r>
            <a:r>
              <a:rPr lang="en-US" sz="2000" dirty="0" err="1" smtClean="0"/>
              <a:t>pts</a:t>
            </a:r>
            <a:r>
              <a:rPr lang="en-US" sz="2000" dirty="0" smtClean="0"/>
              <a:t>: Same requirements as Q1</a:t>
            </a:r>
            <a:endParaRPr lang="en-US" sz="2000" dirty="0"/>
          </a:p>
          <a:p>
            <a:pPr lvl="1"/>
            <a:r>
              <a:rPr lang="en-US" sz="2000" dirty="0"/>
              <a:t>+ 1 </a:t>
            </a:r>
            <a:r>
              <a:rPr lang="en-US" sz="2000" dirty="0" err="1"/>
              <a:t>pt</a:t>
            </a:r>
            <a:r>
              <a:rPr lang="en-US" sz="2000" dirty="0"/>
              <a:t>: balanced chemical equation</a:t>
            </a:r>
          </a:p>
          <a:p>
            <a:pPr lvl="1"/>
            <a:r>
              <a:rPr lang="en-US" sz="2000" dirty="0"/>
              <a:t>+ 1 </a:t>
            </a:r>
            <a:r>
              <a:rPr lang="en-US" sz="2000" dirty="0" err="1"/>
              <a:t>pt</a:t>
            </a:r>
            <a:r>
              <a:rPr lang="en-US" sz="2000" dirty="0"/>
              <a:t>: Correctly predicted products</a:t>
            </a:r>
          </a:p>
          <a:p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</TotalTime>
  <Words>246</Words>
  <Application>Microsoft Office PowerPoint</Application>
  <PresentationFormat>On-screen Show (4:3)</PresentationFormat>
  <Paragraphs>33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Theoretical, Percent and Actual Yield</vt:lpstr>
      <vt:lpstr>PowerPoint Presentation</vt:lpstr>
      <vt:lpstr>Theoretical Yield</vt:lpstr>
      <vt:lpstr>Sometimes, things don’t go as we planned them to…</vt:lpstr>
      <vt:lpstr>Error analysis: Where did all of my product go?</vt:lpstr>
      <vt:lpstr>Quiz rubric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Theoretical, Percent and Actual Yield</dc:title>
  <dc:creator>Laura</dc:creator>
  <cp:lastModifiedBy>Laura</cp:lastModifiedBy>
  <cp:revision>5</cp:revision>
  <dcterms:created xsi:type="dcterms:W3CDTF">2014-04-25T01:54:27Z</dcterms:created>
  <dcterms:modified xsi:type="dcterms:W3CDTF">2014-04-25T14:08:25Z</dcterms:modified>
</cp:coreProperties>
</file>